
<file path=[Content_Types].xml><?xml version="1.0" encoding="utf-8"?>
<Types xmlns="http://schemas.openxmlformats.org/package/2006/content-types">
  <Default Extension="png" ContentType="image/png"/>
  <Override PartName="/docProps/core.xml" ContentType="application/vnd.openxmlformats-package.core-properties+xml"/>
  <Override PartName="/ppt/slides/slide11.xml" ContentType="application/vnd.openxmlformats-officedocument.presentationml.slide+xml"/>
  <Default Extension="gif" ContentType="image/gif"/>
  <Override PartName="/ppt/slides/slide9.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theme/theme2.xml" ContentType="application/vnd.openxmlformats-officedocument.theme+xml"/>
  <Override PartName="/ppt/slides/slide3.xml" ContentType="application/vnd.openxmlformats-officedocument.presentationml.slide+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2.xml" ContentType="application/vnd.openxmlformats-officedocument.presentationml.slide+xml"/>
  <Override PartName="/ppt/viewProps.xml" ContentType="application/vnd.openxmlformats-officedocument.presentationml.viewProps+xml"/>
  <Override PartName="/docProps/app.xml" ContentType="application/vnd.openxmlformats-officedocument.extended-properties+xml"/>
  <Override PartName="/ppt/slides/slide7.xml" ContentType="application/vnd.openxmlformats-officedocument.presentationml.slide+xml"/>
  <Override PartName="/ppt/slideLayouts/slideLayout8.xml" ContentType="application/vnd.openxmlformats-officedocument.presentationml.slideLayout+xml"/>
  <Override PartName="/ppt/presProps.xml" ContentType="application/vnd.openxmlformats-officedocument.presentationml.presProps+xml"/>
  <Default Extension="xml" ContentType="application/xml"/>
  <Override PartName="/ppt/slides/slide4.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Layouts/slideLayout2.xml" ContentType="application/vnd.openxmlformats-officedocument.presentationml.slideLayout+xml"/>
  <Override PartName="/ppt/slideLayouts/slideLayout10.xml" ContentType="application/vnd.openxmlformats-officedocument.presentationml.slideLayout+xml"/>
  <Default Extension="rels" ContentType="application/vnd.openxmlformats-package.relationships+xml"/>
  <Override PartName="/ppt/handoutMasters/handoutMaster1.xml" ContentType="application/vnd.openxmlformats-officedocument.presentationml.handoutMaster+xml"/>
  <Override PartName="/ppt/slides/slide10.xml" ContentType="application/vnd.openxmlformats-officedocument.presentationml.slide+xml"/>
  <Default Extension="jpeg" ContentType="image/jpeg"/>
  <Override PartName="/ppt/slides/slide8.xml" ContentType="application/vnd.openxmlformats-officedocument.presentationml.slide+xml"/>
  <Override PartName="/ppt/tableStyles.xml" ContentType="application/vnd.openxmlformats-officedocument.presentationml.tableStyles+xml"/>
  <Override PartName="/ppt/slideLayouts/slideLayout9.xml" ContentType="application/vnd.openxmlformats-officedocument.presentationml.slideLayout+xml"/>
  <Override PartName="/ppt/slides/slide5.xml" ContentType="application/vnd.openxmlformats-officedocument.presentationml.slide+xml"/>
  <Override PartName="/ppt/slideLayouts/slideLayout6.xml" ContentType="application/vnd.openxmlformats-officedocument.presentationml.slideLayout+xml"/>
  <Override PartName="/ppt/theme/theme1.xml" ContentType="application/vnd.openxmlformats-officedocument.theme+xml"/>
  <Override PartName="/ppt/slides/slide2.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Lst>
  <p:handoutMasterIdLst>
    <p:handoutMasterId r:id="rId14"/>
  </p:handoutMasterIdLst>
  <p:sldIdLst>
    <p:sldId id="268" r:id="rId2"/>
    <p:sldId id="266" r:id="rId3"/>
    <p:sldId id="257" r:id="rId4"/>
    <p:sldId id="258" r:id="rId5"/>
    <p:sldId id="265" r:id="rId6"/>
    <p:sldId id="260" r:id="rId7"/>
    <p:sldId id="259" r:id="rId8"/>
    <p:sldId id="267" r:id="rId9"/>
    <p:sldId id="263" r:id="rId10"/>
    <p:sldId id="261" r:id="rId11"/>
    <p:sldId id="262" r:id="rId12"/>
    <p:sldId id="264"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311" autoAdjust="0"/>
    <p:restoredTop sz="94660"/>
  </p:normalViewPr>
  <p:slideViewPr>
    <p:cSldViewPr>
      <p:cViewPr varScale="1">
        <p:scale>
          <a:sx n="92" d="100"/>
          <a:sy n="92" d="100"/>
        </p:scale>
        <p:origin x="-832" y="-112"/>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763A99D-367D-42C6-B6C1-5E5AFF44E879}" type="datetimeFigureOut">
              <a:rPr lang="es-ES" smtClean="0"/>
              <a:pPr/>
              <a:t>4/1/11</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7D35CA-643C-4A98-BF29-85892657F92B}" type="slidenum">
              <a:rPr lang="es-ES" smtClean="0"/>
              <a:pPr/>
              <a:t>‹#›</a:t>
            </a:fld>
            <a:endParaRPr lang="es-ES"/>
          </a:p>
        </p:txBody>
      </p:sp>
      <p:pic>
        <p:nvPicPr>
          <p:cNvPr id="6" name="3 Marcador de contenido" descr="KAIZEN.jpg"/>
          <p:cNvPicPr>
            <a:picLocks noChangeAspect="1"/>
          </p:cNvPicPr>
          <p:nvPr/>
        </p:nvPicPr>
        <p:blipFill>
          <a:blip r:embed="rId2" cstate="print"/>
          <a:stretch>
            <a:fillRect/>
          </a:stretch>
        </p:blipFill>
        <p:spPr>
          <a:xfrm>
            <a:off x="179512" y="260648"/>
            <a:ext cx="485031" cy="474656"/>
          </a:xfrm>
          <a:prstGeom prst="rect">
            <a:avLst/>
          </a:prstGeom>
        </p:spPr>
      </p:pic>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F0E2AE4-3DB4-4C3B-9B9E-203E3A7C3F5A}" type="datetimeFigureOut">
              <a:rPr lang="es-ES" smtClean="0"/>
              <a:pPr/>
              <a:t>4/1/11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FB87162-E05A-472D-B094-293AC7F58824}"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E2AE4-3DB4-4C3B-9B9E-203E3A7C3F5A}" type="datetimeFigureOut">
              <a:rPr lang="es-ES" smtClean="0"/>
              <a:pPr/>
              <a:t>4/1/11</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B87162-E05A-472D-B094-293AC7F58824}"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 Id="rId3" Type="http://schemas.openxmlformats.org/officeDocument/2006/relationships/image" Target="../media/image4.gif"/><Relationship Id="rId4" Type="http://schemas.openxmlformats.org/officeDocument/2006/relationships/image" Target="../media/image5.jpeg"/><Relationship Id="rId5" Type="http://schemas.openxmlformats.org/officeDocument/2006/relationships/image" Target="../media/image6.gif"/><Relationship Id="rId6"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 Id="rId3" Type="http://schemas.openxmlformats.org/officeDocument/2006/relationships/image" Target="../media/image44.jpeg"/><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image" Target="../media/image47.jpeg"/><Relationship Id="rId7" Type="http://schemas.openxmlformats.org/officeDocument/2006/relationships/image" Target="../media/image48.jpeg"/><Relationship Id="rId8"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eg"/><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jpeg"/><Relationship Id="rId7" Type="http://schemas.openxmlformats.org/officeDocument/2006/relationships/image" Target="../media/image54.jpeg"/><Relationship Id="rId8"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eg"/><Relationship Id="rId3" Type="http://schemas.openxmlformats.org/officeDocument/2006/relationships/image" Target="../media/image56.jpeg"/><Relationship Id="rId4" Type="http://schemas.openxmlformats.org/officeDocument/2006/relationships/image" Target="../media/image57.jpeg"/><Relationship Id="rId5" Type="http://schemas.openxmlformats.org/officeDocument/2006/relationships/image" Target="../media/image58.jpeg"/><Relationship Id="rId6"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7" Type="http://schemas.openxmlformats.org/officeDocument/2006/relationships/image" Target="../media/image21.jpeg"/><Relationship Id="rId8" Type="http://schemas.openxmlformats.org/officeDocument/2006/relationships/image" Target="../media/image2.jpeg"/><Relationship Id="rId9" Type="http://schemas.openxmlformats.org/officeDocument/2006/relationships/image" Target="../media/image22.png"/><Relationship Id="rId10"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 Id="rId3" Type="http://schemas.openxmlformats.org/officeDocument/2006/relationships/image" Target="../media/image29.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png"/><Relationship Id="rId7" Type="http://schemas.openxmlformats.org/officeDocument/2006/relationships/image" Target="../media/image3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 Id="rId3" Type="http://schemas.openxmlformats.org/officeDocument/2006/relationships/image" Target="../media/image39.jpeg"/><Relationship Id="rId4" Type="http://schemas.openxmlformats.org/officeDocument/2006/relationships/image" Target="../media/image40.jpeg"/><Relationship Id="rId5" Type="http://schemas.openxmlformats.org/officeDocument/2006/relationships/image" Target="../media/image41.jpeg"/><Relationship Id="rId6" Type="http://schemas.openxmlformats.org/officeDocument/2006/relationships/image" Target="../media/image2.jpeg"/><Relationship Id="rId7" Type="http://schemas.openxmlformats.org/officeDocument/2006/relationships/image" Target="../media/image4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Imagen 2"/>
          <p:cNvPicPr>
            <a:picLocks noChangeArrowheads="1"/>
          </p:cNvPicPr>
          <p:nvPr/>
        </p:nvPicPr>
        <p:blipFill>
          <a:blip r:embed="rId2">
            <a:alphaModFix/>
          </a:blip>
          <a:srcRect/>
          <a:stretch>
            <a:fillRect/>
          </a:stretch>
        </p:blipFill>
        <p:spPr bwMode="auto">
          <a:xfrm>
            <a:off x="2057399" y="304800"/>
            <a:ext cx="4953001" cy="2547238"/>
          </a:xfrm>
          <a:prstGeom prst="rect">
            <a:avLst/>
          </a:prstGeom>
          <a:noFill/>
          <a:ln w="19050">
            <a:solidFill>
              <a:srgbClr val="FF0000"/>
            </a:solidFill>
            <a:miter lim="800000"/>
            <a:headEnd/>
            <a:tailEnd/>
          </a:ln>
        </p:spPr>
      </p:pic>
      <p:sp>
        <p:nvSpPr>
          <p:cNvPr id="12" name="11 Rectángulo"/>
          <p:cNvSpPr/>
          <p:nvPr/>
        </p:nvSpPr>
        <p:spPr>
          <a:xfrm>
            <a:off x="762000" y="2895600"/>
            <a:ext cx="7515252" cy="2062103"/>
          </a:xfrm>
          <a:prstGeom prst="rect">
            <a:avLst/>
          </a:prstGeom>
        </p:spPr>
        <p:txBody>
          <a:bodyPr wrap="square">
            <a:spAutoFit/>
          </a:bodyPr>
          <a:lstStyle/>
          <a:p>
            <a:pPr algn="ctr"/>
            <a:r>
              <a:rPr lang="es-CL" sz="2000" b="1" dirty="0" smtClean="0">
                <a:latin typeface="Calibri" pitchFamily="34" charset="0"/>
                <a:cs typeface="Calibri" pitchFamily="34" charset="0"/>
              </a:rPr>
              <a:t>Camino del Kaizen en Chile</a:t>
            </a:r>
          </a:p>
          <a:p>
            <a:pPr algn="ctr"/>
            <a:r>
              <a:rPr lang="es-ES" sz="1600" b="1" dirty="0" smtClean="0"/>
              <a:t>PROYECTO F.U.</a:t>
            </a:r>
            <a:r>
              <a:rPr lang="es-ES" sz="2800" b="1" dirty="0" smtClean="0"/>
              <a:t> </a:t>
            </a:r>
            <a:r>
              <a:rPr lang="es-ES" sz="2000" dirty="0" smtClean="0"/>
              <a:t/>
            </a:r>
            <a:br>
              <a:rPr lang="es-ES" sz="2000" dirty="0" smtClean="0"/>
            </a:br>
            <a:r>
              <a:rPr lang="es-ES" b="1" dirty="0" smtClean="0"/>
              <a:t> </a:t>
            </a:r>
            <a:r>
              <a:rPr lang="es-ES" sz="2000" dirty="0" smtClean="0"/>
              <a:t>“CONSTRUYENDO LAS BASES PARA LA MEJORA INCREMENTAL  SOSTENIDA EN LA PYMES CHILENAS”</a:t>
            </a:r>
            <a:br>
              <a:rPr lang="es-ES" sz="2000" dirty="0" smtClean="0"/>
            </a:br>
            <a:r>
              <a:rPr lang="es-ES" sz="2000" dirty="0" smtClean="0"/>
              <a:t>Registro fotográfico</a:t>
            </a:r>
            <a:br>
              <a:rPr lang="es-ES" sz="2000" dirty="0" smtClean="0"/>
            </a:br>
            <a:r>
              <a:rPr lang="es-ES" sz="2000" dirty="0" smtClean="0"/>
              <a:t/>
            </a:r>
            <a:br>
              <a:rPr lang="es-ES" sz="2000" dirty="0" smtClean="0"/>
            </a:br>
            <a:endParaRPr lang="es-CL" sz="2000" b="1" dirty="0">
              <a:latin typeface="Calibri" pitchFamily="34" charset="0"/>
              <a:cs typeface="Calibri" pitchFamily="34" charset="0"/>
            </a:endParaRPr>
          </a:p>
        </p:txBody>
      </p:sp>
      <p:sp>
        <p:nvSpPr>
          <p:cNvPr id="13" name="12 Rectángulo"/>
          <p:cNvSpPr/>
          <p:nvPr/>
        </p:nvSpPr>
        <p:spPr>
          <a:xfrm>
            <a:off x="881010" y="4800600"/>
            <a:ext cx="7500990" cy="1015663"/>
          </a:xfrm>
          <a:prstGeom prst="rect">
            <a:avLst/>
          </a:prstGeom>
        </p:spPr>
        <p:txBody>
          <a:bodyPr wrap="square">
            <a:spAutoFit/>
          </a:bodyPr>
          <a:lstStyle/>
          <a:p>
            <a:pPr algn="ctr"/>
            <a:r>
              <a:rPr lang="es-CL" sz="2000" b="1" dirty="0" smtClean="0">
                <a:solidFill>
                  <a:srgbClr val="000000"/>
                </a:solidFill>
                <a:latin typeface="Calibri" pitchFamily="34" charset="0"/>
                <a:cs typeface="Calibri" pitchFamily="34" charset="0"/>
              </a:rPr>
              <a:t>José M. Santana V., Víctor Hernández P., </a:t>
            </a:r>
          </a:p>
          <a:p>
            <a:pPr algn="ctr"/>
            <a:r>
              <a:rPr lang="es-CL" sz="2000" b="1" dirty="0" smtClean="0">
                <a:solidFill>
                  <a:srgbClr val="000000"/>
                </a:solidFill>
                <a:latin typeface="Calibri" pitchFamily="34" charset="0"/>
                <a:cs typeface="Calibri" pitchFamily="34" charset="0"/>
              </a:rPr>
              <a:t>Marcela Figueroa P., Felipe Rojas P.</a:t>
            </a:r>
          </a:p>
          <a:p>
            <a:pPr algn="ctr"/>
            <a:r>
              <a:rPr lang="es-ES" sz="2000" b="1" dirty="0" smtClean="0">
                <a:solidFill>
                  <a:srgbClr val="000000"/>
                </a:solidFill>
                <a:latin typeface="Calibri" pitchFamily="34" charset="0"/>
                <a:cs typeface="Calibri" pitchFamily="34" charset="0"/>
              </a:rPr>
              <a:t>Ex becarios JICA</a:t>
            </a:r>
            <a:endParaRPr lang="es-CL" sz="2000" b="1" dirty="0" smtClean="0">
              <a:solidFill>
                <a:srgbClr val="000000"/>
              </a:solidFill>
              <a:latin typeface="Calibri" pitchFamily="34" charset="0"/>
              <a:cs typeface="Calibri" pitchFamily="34" charset="0"/>
            </a:endParaRPr>
          </a:p>
        </p:txBody>
      </p:sp>
      <p:sp>
        <p:nvSpPr>
          <p:cNvPr id="5" name="TextBox 4"/>
          <p:cNvSpPr txBox="1"/>
          <p:nvPr/>
        </p:nvSpPr>
        <p:spPr>
          <a:xfrm>
            <a:off x="4038600" y="2404646"/>
            <a:ext cx="3005951" cy="338554"/>
          </a:xfrm>
          <a:prstGeom prst="rect">
            <a:avLst/>
          </a:prstGeom>
          <a:noFill/>
        </p:spPr>
        <p:txBody>
          <a:bodyPr wrap="none" rtlCol="0">
            <a:spAutoFit/>
          </a:bodyPr>
          <a:lstStyle/>
          <a:p>
            <a:r>
              <a:rPr lang="es-ES_tradnl" sz="1600" b="1" dirty="0" smtClean="0">
                <a:solidFill>
                  <a:schemeClr val="tx1">
                    <a:lumMod val="65000"/>
                    <a:lumOff val="35000"/>
                  </a:schemeClr>
                </a:solidFill>
                <a:cs typeface="Arial Narrow"/>
              </a:rPr>
              <a:t>1er. SEMINARIO INTERNACIONAL</a:t>
            </a:r>
            <a:endParaRPr lang="es-ES_tradnl" sz="1600" b="1" dirty="0">
              <a:solidFill>
                <a:schemeClr val="tx1">
                  <a:lumMod val="65000"/>
                  <a:lumOff val="35000"/>
                </a:schemeClr>
              </a:solidFill>
              <a:cs typeface="Arial Narrow"/>
            </a:endParaRPr>
          </a:p>
        </p:txBody>
      </p:sp>
      <p:pic>
        <p:nvPicPr>
          <p:cNvPr id="7" name="Picture 6" descr="bandera brasil.gif"/>
          <p:cNvPicPr>
            <a:picLocks noChangeAspect="1"/>
          </p:cNvPicPr>
          <p:nvPr/>
        </p:nvPicPr>
        <p:blipFill>
          <a:blip r:embed="rId3"/>
          <a:stretch>
            <a:fillRect/>
          </a:stretch>
        </p:blipFill>
        <p:spPr>
          <a:xfrm>
            <a:off x="3641040" y="6161401"/>
            <a:ext cx="832250" cy="544199"/>
          </a:xfrm>
          <a:prstGeom prst="rect">
            <a:avLst/>
          </a:prstGeom>
        </p:spPr>
      </p:pic>
      <p:pic>
        <p:nvPicPr>
          <p:cNvPr id="9" name="Picture 8" descr="bandera-japon.jpg"/>
          <p:cNvPicPr>
            <a:picLocks noChangeAspect="1"/>
          </p:cNvPicPr>
          <p:nvPr/>
        </p:nvPicPr>
        <p:blipFill>
          <a:blip r:embed="rId4"/>
          <a:stretch>
            <a:fillRect/>
          </a:stretch>
        </p:blipFill>
        <p:spPr>
          <a:xfrm>
            <a:off x="4860240" y="6096000"/>
            <a:ext cx="922109" cy="628399"/>
          </a:xfrm>
          <a:prstGeom prst="rect">
            <a:avLst/>
          </a:prstGeom>
        </p:spPr>
      </p:pic>
      <p:pic>
        <p:nvPicPr>
          <p:cNvPr id="10" name="Picture 9" descr="bandera-de-chile.gif"/>
          <p:cNvPicPr>
            <a:picLocks noChangeAspect="1"/>
          </p:cNvPicPr>
          <p:nvPr/>
        </p:nvPicPr>
        <p:blipFill>
          <a:blip r:embed="rId5"/>
          <a:stretch>
            <a:fillRect/>
          </a:stretch>
        </p:blipFill>
        <p:spPr>
          <a:xfrm>
            <a:off x="6003240" y="6096000"/>
            <a:ext cx="854760" cy="611999"/>
          </a:xfrm>
          <a:prstGeom prst="rect">
            <a:avLst/>
          </a:prstGeom>
        </p:spPr>
      </p:pic>
      <p:pic>
        <p:nvPicPr>
          <p:cNvPr id="14" name="Picture 13" descr="flag_argentina_clip_image002.jpg"/>
          <p:cNvPicPr>
            <a:picLocks noChangeAspect="1"/>
          </p:cNvPicPr>
          <p:nvPr/>
        </p:nvPicPr>
        <p:blipFill>
          <a:blip r:embed="rId6"/>
          <a:stretch>
            <a:fillRect/>
          </a:stretch>
        </p:blipFill>
        <p:spPr>
          <a:xfrm>
            <a:off x="2421840" y="6109502"/>
            <a:ext cx="1014395" cy="5960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304800"/>
            <a:ext cx="8229600" cy="1143000"/>
          </a:xfrm>
        </p:spPr>
        <p:txBody>
          <a:bodyPr>
            <a:noAutofit/>
          </a:bodyPr>
          <a:lstStyle/>
          <a:p>
            <a:r>
              <a:rPr lang="es-ES" sz="2400" dirty="0" smtClean="0"/>
              <a:t>Actividades de comitiva extranjera a empresas  nacionales </a:t>
            </a:r>
            <a:br>
              <a:rPr lang="es-ES" sz="2400" dirty="0" smtClean="0"/>
            </a:br>
            <a:r>
              <a:rPr lang="es-ES" sz="2400" dirty="0" smtClean="0"/>
              <a:t>(Brasil – Argentina)</a:t>
            </a:r>
            <a:endParaRPr lang="es-ES" sz="2400" dirty="0"/>
          </a:p>
        </p:txBody>
      </p:sp>
      <p:pic>
        <p:nvPicPr>
          <p:cNvPr id="4" name="3 Imagen" descr="IMG_3760.JPG"/>
          <p:cNvPicPr>
            <a:picLocks noChangeAspect="1"/>
          </p:cNvPicPr>
          <p:nvPr/>
        </p:nvPicPr>
        <p:blipFill>
          <a:blip r:embed="rId2" cstate="print"/>
          <a:stretch>
            <a:fillRect/>
          </a:stretch>
        </p:blipFill>
        <p:spPr>
          <a:xfrm>
            <a:off x="251520" y="1877870"/>
            <a:ext cx="2736304" cy="205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CuadroTexto"/>
          <p:cNvSpPr txBox="1"/>
          <p:nvPr/>
        </p:nvSpPr>
        <p:spPr>
          <a:xfrm>
            <a:off x="3131840" y="1447800"/>
            <a:ext cx="2808312" cy="338554"/>
          </a:xfrm>
          <a:prstGeom prst="rect">
            <a:avLst/>
          </a:prstGeom>
          <a:noFill/>
        </p:spPr>
        <p:txBody>
          <a:bodyPr wrap="square" rtlCol="0">
            <a:spAutoFit/>
          </a:bodyPr>
          <a:lstStyle/>
          <a:p>
            <a:pPr algn="ctr"/>
            <a:r>
              <a:rPr lang="es-ES" sz="1600" dirty="0" smtClean="0"/>
              <a:t>Visita a ANCORTECMIN S.A.</a:t>
            </a:r>
            <a:endParaRPr lang="es-ES" sz="1600" dirty="0"/>
          </a:p>
        </p:txBody>
      </p:sp>
      <p:pic>
        <p:nvPicPr>
          <p:cNvPr id="6" name="5 Imagen" descr="IMG_3759.JPG"/>
          <p:cNvPicPr>
            <a:picLocks/>
          </p:cNvPicPr>
          <p:nvPr/>
        </p:nvPicPr>
        <p:blipFill>
          <a:blip r:embed="rId3" cstate="print"/>
          <a:stretch>
            <a:fillRect/>
          </a:stretch>
        </p:blipFill>
        <p:spPr>
          <a:xfrm>
            <a:off x="3167336" y="1946172"/>
            <a:ext cx="2736304" cy="1980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descr="IMG_3758.JPG"/>
          <p:cNvPicPr>
            <a:picLocks noChangeAspect="1"/>
          </p:cNvPicPr>
          <p:nvPr/>
        </p:nvPicPr>
        <p:blipFill>
          <a:blip r:embed="rId4" cstate="print"/>
          <a:stretch>
            <a:fillRect/>
          </a:stretch>
        </p:blipFill>
        <p:spPr>
          <a:xfrm>
            <a:off x="6119664" y="1877870"/>
            <a:ext cx="2736304" cy="205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CuadroTexto"/>
          <p:cNvSpPr txBox="1"/>
          <p:nvPr/>
        </p:nvSpPr>
        <p:spPr>
          <a:xfrm>
            <a:off x="3131840" y="3987588"/>
            <a:ext cx="2808312" cy="338554"/>
          </a:xfrm>
          <a:prstGeom prst="rect">
            <a:avLst/>
          </a:prstGeom>
          <a:noFill/>
        </p:spPr>
        <p:txBody>
          <a:bodyPr wrap="square" rtlCol="0">
            <a:spAutoFit/>
          </a:bodyPr>
          <a:lstStyle/>
          <a:p>
            <a:pPr algn="ctr"/>
            <a:r>
              <a:rPr lang="es-ES" sz="1600" dirty="0" smtClean="0"/>
              <a:t>Visita a INDURA S.A.</a:t>
            </a:r>
            <a:endParaRPr lang="es-ES" sz="1600" dirty="0"/>
          </a:p>
        </p:txBody>
      </p:sp>
      <p:pic>
        <p:nvPicPr>
          <p:cNvPr id="9" name="8 Imagen" descr="IMG_3776.JPG"/>
          <p:cNvPicPr>
            <a:picLocks noChangeAspect="1"/>
          </p:cNvPicPr>
          <p:nvPr/>
        </p:nvPicPr>
        <p:blipFill>
          <a:blip r:embed="rId5" cstate="print"/>
          <a:stretch>
            <a:fillRect/>
          </a:stretch>
        </p:blipFill>
        <p:spPr>
          <a:xfrm>
            <a:off x="179512" y="4398150"/>
            <a:ext cx="2771800" cy="2078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Imagen" descr="IMG_3781.JPG"/>
          <p:cNvPicPr>
            <a:picLocks noChangeAspect="1"/>
          </p:cNvPicPr>
          <p:nvPr/>
        </p:nvPicPr>
        <p:blipFill>
          <a:blip r:embed="rId6" cstate="print"/>
          <a:stretch>
            <a:fillRect/>
          </a:stretch>
        </p:blipFill>
        <p:spPr>
          <a:xfrm>
            <a:off x="3131840" y="4398150"/>
            <a:ext cx="2736304" cy="20522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6" name="Picture 2" descr="C:\Users\Victor\Downloads\DSC09006.JPG"/>
          <p:cNvPicPr>
            <a:picLocks noChangeAspect="1" noChangeArrowheads="1"/>
          </p:cNvPicPr>
          <p:nvPr/>
        </p:nvPicPr>
        <p:blipFill>
          <a:blip r:embed="rId7" cstate="print"/>
          <a:srcRect/>
          <a:stretch>
            <a:fillRect/>
          </a:stretch>
        </p:blipFill>
        <p:spPr bwMode="auto">
          <a:xfrm>
            <a:off x="6084168" y="4398150"/>
            <a:ext cx="2808312" cy="205197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3 Marcador de contenido" descr="KAIZEN.jpg"/>
          <p:cNvPicPr>
            <a:picLocks noGrp="1" noChangeAspect="1"/>
          </p:cNvPicPr>
          <p:nvPr>
            <p:ph idx="1"/>
          </p:nvPr>
        </p:nvPicPr>
        <p:blipFill>
          <a:blip r:embed="rId8" cstate="print"/>
          <a:stretch>
            <a:fillRect/>
          </a:stretch>
        </p:blipFill>
        <p:spPr>
          <a:xfrm>
            <a:off x="0" y="0"/>
            <a:ext cx="367910" cy="36004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3 Imagen" descr="IMG_3833.JPG"/>
          <p:cNvPicPr>
            <a:picLocks noChangeAspect="1"/>
          </p:cNvPicPr>
          <p:nvPr/>
        </p:nvPicPr>
        <p:blipFill>
          <a:blip r:embed="rId2" cstate="print"/>
          <a:stretch>
            <a:fillRect/>
          </a:stretch>
        </p:blipFill>
        <p:spPr>
          <a:xfrm>
            <a:off x="206624" y="983432"/>
            <a:ext cx="2843808"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CuadroTexto"/>
          <p:cNvSpPr txBox="1"/>
          <p:nvPr/>
        </p:nvSpPr>
        <p:spPr>
          <a:xfrm>
            <a:off x="2942928" y="457200"/>
            <a:ext cx="3456384" cy="338554"/>
          </a:xfrm>
          <a:prstGeom prst="rect">
            <a:avLst/>
          </a:prstGeom>
          <a:noFill/>
        </p:spPr>
        <p:txBody>
          <a:bodyPr wrap="square" rtlCol="0">
            <a:spAutoFit/>
          </a:bodyPr>
          <a:lstStyle/>
          <a:p>
            <a:pPr algn="ctr"/>
            <a:r>
              <a:rPr lang="es-ES" sz="1600" dirty="0" smtClean="0"/>
              <a:t>Visita a VIÑA SANTA CAROLINA S.A.</a:t>
            </a:r>
            <a:endParaRPr lang="es-ES" sz="1600" dirty="0"/>
          </a:p>
        </p:txBody>
      </p:sp>
      <p:pic>
        <p:nvPicPr>
          <p:cNvPr id="6" name="5 Imagen" descr="IMG_3878.JPG"/>
          <p:cNvPicPr>
            <a:picLocks noChangeAspect="1"/>
          </p:cNvPicPr>
          <p:nvPr/>
        </p:nvPicPr>
        <p:blipFill>
          <a:blip r:embed="rId3" cstate="print"/>
          <a:stretch>
            <a:fillRect/>
          </a:stretch>
        </p:blipFill>
        <p:spPr>
          <a:xfrm>
            <a:off x="3158952" y="983432"/>
            <a:ext cx="2808312"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6 Imagen" descr="IMG_3873.JPG"/>
          <p:cNvPicPr>
            <a:picLocks noChangeAspect="1"/>
          </p:cNvPicPr>
          <p:nvPr/>
        </p:nvPicPr>
        <p:blipFill>
          <a:blip r:embed="rId4" cstate="print"/>
          <a:stretch>
            <a:fillRect/>
          </a:stretch>
        </p:blipFill>
        <p:spPr>
          <a:xfrm>
            <a:off x="6111280" y="983432"/>
            <a:ext cx="2843808"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CuadroTexto"/>
          <p:cNvSpPr txBox="1"/>
          <p:nvPr/>
        </p:nvSpPr>
        <p:spPr>
          <a:xfrm>
            <a:off x="2942928" y="3429000"/>
            <a:ext cx="3456384" cy="338554"/>
          </a:xfrm>
          <a:prstGeom prst="rect">
            <a:avLst/>
          </a:prstGeom>
          <a:noFill/>
        </p:spPr>
        <p:txBody>
          <a:bodyPr wrap="square" rtlCol="0">
            <a:spAutoFit/>
          </a:bodyPr>
          <a:lstStyle/>
          <a:p>
            <a:pPr algn="ctr"/>
            <a:r>
              <a:rPr lang="es-ES" sz="1600" dirty="0" smtClean="0"/>
              <a:t>Visita a SOMELA S.A.</a:t>
            </a:r>
            <a:endParaRPr lang="es-ES" sz="1600" dirty="0"/>
          </a:p>
        </p:txBody>
      </p:sp>
      <p:pic>
        <p:nvPicPr>
          <p:cNvPr id="10" name="9 Imagen" descr="IMG_3808.JPG"/>
          <p:cNvPicPr>
            <a:picLocks noChangeAspect="1"/>
          </p:cNvPicPr>
          <p:nvPr/>
        </p:nvPicPr>
        <p:blipFill>
          <a:blip r:embed="rId5" cstate="print"/>
          <a:stretch>
            <a:fillRect/>
          </a:stretch>
        </p:blipFill>
        <p:spPr>
          <a:xfrm>
            <a:off x="206625" y="3935761"/>
            <a:ext cx="2880319" cy="21602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10 Imagen" descr="IMG_3811.JPG"/>
          <p:cNvPicPr>
            <a:picLocks noChangeAspect="1"/>
          </p:cNvPicPr>
          <p:nvPr/>
        </p:nvPicPr>
        <p:blipFill>
          <a:blip r:embed="rId6" cstate="print"/>
          <a:stretch>
            <a:fillRect/>
          </a:stretch>
        </p:blipFill>
        <p:spPr>
          <a:xfrm>
            <a:off x="3158952" y="3935760"/>
            <a:ext cx="2880320" cy="21602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11 Imagen" descr="IMG_3810.JPG"/>
          <p:cNvPicPr>
            <a:picLocks noChangeAspect="1"/>
          </p:cNvPicPr>
          <p:nvPr/>
        </p:nvPicPr>
        <p:blipFill>
          <a:blip r:embed="rId7" cstate="print"/>
          <a:stretch>
            <a:fillRect/>
          </a:stretch>
        </p:blipFill>
        <p:spPr>
          <a:xfrm>
            <a:off x="6135283" y="3935760"/>
            <a:ext cx="2856317" cy="21422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3 Marcador de contenido" descr="KAIZEN.jpg"/>
          <p:cNvPicPr>
            <a:picLocks noGrp="1" noChangeAspect="1"/>
          </p:cNvPicPr>
          <p:nvPr>
            <p:ph idx="1"/>
          </p:nvPr>
        </p:nvPicPr>
        <p:blipFill>
          <a:blip r:embed="rId8" cstate="print"/>
          <a:stretch>
            <a:fillRect/>
          </a:stretch>
        </p:blipFill>
        <p:spPr>
          <a:xfrm>
            <a:off x="27112" y="76200"/>
            <a:ext cx="367910" cy="36004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304800"/>
            <a:ext cx="8229600" cy="490066"/>
          </a:xfrm>
        </p:spPr>
        <p:txBody>
          <a:bodyPr>
            <a:normAutofit fontScale="90000"/>
          </a:bodyPr>
          <a:lstStyle/>
          <a:p>
            <a:r>
              <a:rPr lang="es-ES" sz="2800" dirty="0" smtClean="0"/>
              <a:t>Mesas de dialogo de Consultores</a:t>
            </a:r>
            <a:endParaRPr lang="es-ES" sz="2800" dirty="0"/>
          </a:p>
        </p:txBody>
      </p:sp>
      <p:pic>
        <p:nvPicPr>
          <p:cNvPr id="4" name="3 Imagen" descr="ENCUENTRO DE CONSULTORES KAIZEN 2011- 060 (3).JPG"/>
          <p:cNvPicPr>
            <a:picLocks noChangeAspect="1"/>
          </p:cNvPicPr>
          <p:nvPr/>
        </p:nvPicPr>
        <p:blipFill>
          <a:blip r:embed="rId2" cstate="print"/>
          <a:stretch>
            <a:fillRect/>
          </a:stretch>
        </p:blipFill>
        <p:spPr>
          <a:xfrm>
            <a:off x="552128" y="1137084"/>
            <a:ext cx="3563888" cy="26729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descr="ENCUENTRO DE CONSULTORES KAIZEN 2011- 060 (1).JPG"/>
          <p:cNvPicPr>
            <a:picLocks noChangeAspect="1"/>
          </p:cNvPicPr>
          <p:nvPr/>
        </p:nvPicPr>
        <p:blipFill>
          <a:blip r:embed="rId3" cstate="print"/>
          <a:stretch>
            <a:fillRect/>
          </a:stretch>
        </p:blipFill>
        <p:spPr>
          <a:xfrm>
            <a:off x="4982005" y="1040160"/>
            <a:ext cx="3552395" cy="26642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8 Imagen" descr="3RA REUNION CONSULTORES - CTI INSTRUCTORES Y APRENDICES 2011 012.JPG"/>
          <p:cNvPicPr>
            <a:picLocks noChangeAspect="1"/>
          </p:cNvPicPr>
          <p:nvPr/>
        </p:nvPicPr>
        <p:blipFill>
          <a:blip r:embed="rId4" cstate="print"/>
          <a:stretch>
            <a:fillRect/>
          </a:stretch>
        </p:blipFill>
        <p:spPr>
          <a:xfrm>
            <a:off x="552128" y="3929100"/>
            <a:ext cx="3600400" cy="27003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9 Imagen" descr="3RA REUNION CONSULTORES - CTI INSTRUCTORES Y APRENDICES 2011 024.JPG"/>
          <p:cNvPicPr>
            <a:picLocks noChangeAspect="1"/>
          </p:cNvPicPr>
          <p:nvPr/>
        </p:nvPicPr>
        <p:blipFill>
          <a:blip r:embed="rId5" cstate="print"/>
          <a:stretch>
            <a:fillRect/>
          </a:stretch>
        </p:blipFill>
        <p:spPr>
          <a:xfrm>
            <a:off x="4944616" y="3886200"/>
            <a:ext cx="3707904" cy="2780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3 Marcador de contenido" descr="KAIZEN.jpg"/>
          <p:cNvPicPr>
            <a:picLocks noGrp="1" noChangeAspect="1"/>
          </p:cNvPicPr>
          <p:nvPr>
            <p:ph idx="1"/>
          </p:nvPr>
        </p:nvPicPr>
        <p:blipFill>
          <a:blip r:embed="rId6" cstate="print"/>
          <a:stretch>
            <a:fillRect/>
          </a:stretch>
        </p:blipFill>
        <p:spPr>
          <a:xfrm>
            <a:off x="0" y="20960"/>
            <a:ext cx="367910" cy="36004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69402" y="228600"/>
            <a:ext cx="8485198" cy="4617347"/>
          </a:xfrm>
        </p:spPr>
        <p:txBody>
          <a:bodyPr anchor="ctr">
            <a:normAutofit fontScale="92500"/>
          </a:bodyPr>
          <a:lstStyle/>
          <a:p>
            <a:pPr algn="just">
              <a:buNone/>
            </a:pPr>
            <a:r>
              <a:rPr lang="es-ES" sz="2400" dirty="0" smtClean="0"/>
              <a:t>	</a:t>
            </a:r>
          </a:p>
          <a:p>
            <a:pPr algn="just">
              <a:buNone/>
            </a:pPr>
            <a:r>
              <a:rPr lang="es-ES" sz="2400" dirty="0" smtClean="0"/>
              <a:t>	La siguiente presentación corresponde al registro fotográfico del 1er seminario internacional de Kaizen “Construyendo las bases para el desarrollo incremental y sostenido de las Pymes chilenas”, que contó con la presencia de profesionales de Brasil, Argentina, Japón y Chile. El seminario tuvo una asistencia de 230 personas aproximadamente y se realizó en el auditorio del Colegio de Ingenieros de Chile A.G. entre los asistentes se encontraban autoridades del actual gobierno como el Director de Chile Calidad, el Ministerio de Economía, la Armada de Chile, el Ejército de Chile, gerentes y dueños de empresas, consultores, sociólogos, psicólogos, etc. De este seminario, además  se imprimirá  el libro y un video de las ponencias de los profesionales que asistieron al evento. </a:t>
            </a:r>
          </a:p>
          <a:p>
            <a:pPr algn="ctr">
              <a:buNone/>
            </a:pPr>
            <a:endParaRPr lang="es-ES" sz="2000" b="1" dirty="0" smtClean="0"/>
          </a:p>
          <a:p>
            <a:pPr algn="ctr">
              <a:buNone/>
            </a:pPr>
            <a:endParaRPr lang="es-ES" sz="2000" b="1" dirty="0" smtClean="0"/>
          </a:p>
        </p:txBody>
      </p:sp>
      <p:pic>
        <p:nvPicPr>
          <p:cNvPr id="4" name="3 Imagen" descr="libro.JPG"/>
          <p:cNvPicPr>
            <a:picLocks noChangeAspect="1"/>
          </p:cNvPicPr>
          <p:nvPr/>
        </p:nvPicPr>
        <p:blipFill>
          <a:blip r:embed="rId2" cstate="print"/>
          <a:stretch>
            <a:fillRect/>
          </a:stretch>
        </p:blipFill>
        <p:spPr>
          <a:xfrm>
            <a:off x="5562600" y="4414838"/>
            <a:ext cx="1762125" cy="2290762"/>
          </a:xfrm>
          <a:prstGeom prst="rect">
            <a:avLst/>
          </a:prstGeom>
          <a:ln>
            <a:solidFill>
              <a:schemeClr val="accent1"/>
            </a:solidFill>
          </a:ln>
        </p:spPr>
      </p:pic>
      <p:sp>
        <p:nvSpPr>
          <p:cNvPr id="5" name="Rectangle 4"/>
          <p:cNvSpPr/>
          <p:nvPr/>
        </p:nvSpPr>
        <p:spPr>
          <a:xfrm>
            <a:off x="762000" y="4924961"/>
            <a:ext cx="4572000" cy="1323439"/>
          </a:xfrm>
          <a:prstGeom prst="rect">
            <a:avLst/>
          </a:prstGeom>
        </p:spPr>
        <p:txBody>
          <a:bodyPr>
            <a:spAutoFit/>
          </a:bodyPr>
          <a:lstStyle/>
          <a:p>
            <a:pPr algn="ctr">
              <a:buNone/>
            </a:pPr>
            <a:r>
              <a:rPr lang="es-ES" sz="2000" b="1" dirty="0" smtClean="0"/>
              <a:t> “</a:t>
            </a:r>
            <a:r>
              <a:rPr lang="es-CL" sz="2000" b="1" i="1" dirty="0" smtClean="0"/>
              <a:t>Camino a la Excelencia”</a:t>
            </a:r>
            <a:endParaRPr lang="es-ES" sz="2000" b="1" dirty="0" smtClean="0"/>
          </a:p>
          <a:p>
            <a:pPr algn="ctr">
              <a:buNone/>
            </a:pPr>
            <a:r>
              <a:rPr lang="es-CL" b="1" i="1" dirty="0" smtClean="0"/>
              <a:t>Adopción y adaptación del Kaizen en Chile</a:t>
            </a:r>
            <a:endParaRPr lang="es-ES" dirty="0" smtClean="0"/>
          </a:p>
          <a:p>
            <a:pPr algn="ctr">
              <a:buNone/>
            </a:pPr>
            <a:r>
              <a:rPr lang="es-CL" b="1" i="1" dirty="0" smtClean="0"/>
              <a:t>Guía introductoria, conceptual y práctica</a:t>
            </a:r>
            <a:endParaRPr lang="es-ES" dirty="0" smtClean="0"/>
          </a:p>
          <a:p>
            <a:pPr>
              <a:buNone/>
            </a:pPr>
            <a:r>
              <a:rPr lang="es-CL" sz="2400" dirty="0" smtClean="0"/>
              <a:t> </a:t>
            </a:r>
            <a:endParaRPr lang="es-ES" sz="2400" dirty="0" smtClean="0"/>
          </a:p>
          <a:p>
            <a:pPr algn="just">
              <a:buNone/>
            </a:pPr>
            <a:endParaRPr lang="es-E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4 Imagen" descr="IMG_3914.JPG"/>
          <p:cNvPicPr>
            <a:picLocks noChangeAspect="1"/>
          </p:cNvPicPr>
          <p:nvPr/>
        </p:nvPicPr>
        <p:blipFill>
          <a:blip r:embed="rId2" cstate="print"/>
          <a:stretch>
            <a:fillRect/>
          </a:stretch>
        </p:blipFill>
        <p:spPr>
          <a:xfrm>
            <a:off x="755576" y="846094"/>
            <a:ext cx="2195736" cy="1646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CuadroTexto"/>
          <p:cNvSpPr txBox="1"/>
          <p:nvPr/>
        </p:nvSpPr>
        <p:spPr>
          <a:xfrm>
            <a:off x="1043608" y="148570"/>
            <a:ext cx="7920880" cy="400110"/>
          </a:xfrm>
          <a:prstGeom prst="rect">
            <a:avLst/>
          </a:prstGeom>
          <a:noFill/>
        </p:spPr>
        <p:txBody>
          <a:bodyPr wrap="square" rtlCol="0">
            <a:spAutoFit/>
          </a:bodyPr>
          <a:lstStyle/>
          <a:p>
            <a:r>
              <a:rPr lang="es-ES" sz="2000" dirty="0" smtClean="0"/>
              <a:t>Inauguración del seminario Internacional de Kaizen 25 de marzo de 2011</a:t>
            </a:r>
            <a:endParaRPr lang="es-ES" sz="2000" dirty="0"/>
          </a:p>
        </p:txBody>
      </p:sp>
      <p:sp>
        <p:nvSpPr>
          <p:cNvPr id="7" name="6 CuadroTexto"/>
          <p:cNvSpPr txBox="1"/>
          <p:nvPr/>
        </p:nvSpPr>
        <p:spPr>
          <a:xfrm>
            <a:off x="755576" y="2564904"/>
            <a:ext cx="2232248" cy="430887"/>
          </a:xfrm>
          <a:prstGeom prst="rect">
            <a:avLst/>
          </a:prstGeom>
          <a:noFill/>
        </p:spPr>
        <p:txBody>
          <a:bodyPr wrap="square" rtlCol="0">
            <a:spAutoFit/>
          </a:bodyPr>
          <a:lstStyle/>
          <a:p>
            <a:r>
              <a:rPr lang="es-ES" sz="1100" dirty="0" smtClean="0"/>
              <a:t>Sr. Fernando Agüero, Presidente del Colegio de Ingenieros de Chile A.G.</a:t>
            </a:r>
            <a:endParaRPr lang="es-ES" sz="1100" dirty="0"/>
          </a:p>
        </p:txBody>
      </p:sp>
      <p:pic>
        <p:nvPicPr>
          <p:cNvPr id="9" name="8 Imagen" descr="IMG_3916.JPG"/>
          <p:cNvPicPr>
            <a:picLocks noChangeAspect="1"/>
          </p:cNvPicPr>
          <p:nvPr/>
        </p:nvPicPr>
        <p:blipFill>
          <a:blip r:embed="rId3" cstate="print"/>
          <a:stretch>
            <a:fillRect/>
          </a:stretch>
        </p:blipFill>
        <p:spPr>
          <a:xfrm>
            <a:off x="3275856" y="836712"/>
            <a:ext cx="2232248" cy="1674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9 CuadroTexto"/>
          <p:cNvSpPr txBox="1"/>
          <p:nvPr/>
        </p:nvSpPr>
        <p:spPr>
          <a:xfrm>
            <a:off x="3275856" y="2564904"/>
            <a:ext cx="2232248" cy="430887"/>
          </a:xfrm>
          <a:prstGeom prst="rect">
            <a:avLst/>
          </a:prstGeom>
          <a:noFill/>
        </p:spPr>
        <p:txBody>
          <a:bodyPr wrap="square" rtlCol="0">
            <a:spAutoFit/>
          </a:bodyPr>
          <a:lstStyle/>
          <a:p>
            <a:pPr algn="ctr"/>
            <a:r>
              <a:rPr lang="es-ES" sz="1100" dirty="0" smtClean="0"/>
              <a:t>Sr. Akira Nagamachi, Representante  residente JICA Chile.</a:t>
            </a:r>
            <a:endParaRPr lang="es-ES" sz="1100" dirty="0"/>
          </a:p>
        </p:txBody>
      </p:sp>
      <p:pic>
        <p:nvPicPr>
          <p:cNvPr id="11" name="10 Imagen" descr="IMG_3920.JPG"/>
          <p:cNvPicPr>
            <a:picLocks noChangeAspect="1"/>
          </p:cNvPicPr>
          <p:nvPr/>
        </p:nvPicPr>
        <p:blipFill>
          <a:blip r:embed="rId4" cstate="print"/>
          <a:stretch>
            <a:fillRect/>
          </a:stretch>
        </p:blipFill>
        <p:spPr>
          <a:xfrm>
            <a:off x="5796136" y="836712"/>
            <a:ext cx="2232248" cy="16741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11 CuadroTexto"/>
          <p:cNvSpPr txBox="1"/>
          <p:nvPr/>
        </p:nvSpPr>
        <p:spPr>
          <a:xfrm>
            <a:off x="5724128" y="2564904"/>
            <a:ext cx="2232248" cy="430887"/>
          </a:xfrm>
          <a:prstGeom prst="rect">
            <a:avLst/>
          </a:prstGeom>
          <a:noFill/>
        </p:spPr>
        <p:txBody>
          <a:bodyPr wrap="square" rtlCol="0">
            <a:spAutoFit/>
          </a:bodyPr>
          <a:lstStyle/>
          <a:p>
            <a:pPr algn="ctr"/>
            <a:r>
              <a:rPr lang="es-ES" sz="1100" dirty="0" smtClean="0"/>
              <a:t>Sr. Andrés Jara, Director Ejecutivo  Chile Calidad.</a:t>
            </a:r>
            <a:endParaRPr lang="es-ES" sz="1100" dirty="0"/>
          </a:p>
        </p:txBody>
      </p:sp>
      <p:pic>
        <p:nvPicPr>
          <p:cNvPr id="14" name="13 Imagen" descr="IMG_3939.JPG"/>
          <p:cNvPicPr>
            <a:picLocks noChangeAspect="1"/>
          </p:cNvPicPr>
          <p:nvPr/>
        </p:nvPicPr>
        <p:blipFill>
          <a:blip r:embed="rId5" cstate="print"/>
          <a:stretch>
            <a:fillRect/>
          </a:stretch>
        </p:blipFill>
        <p:spPr>
          <a:xfrm>
            <a:off x="107504" y="4077072"/>
            <a:ext cx="2088232"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14 CuadroTexto"/>
          <p:cNvSpPr txBox="1"/>
          <p:nvPr/>
        </p:nvSpPr>
        <p:spPr>
          <a:xfrm>
            <a:off x="2987824" y="3460938"/>
            <a:ext cx="2880320" cy="400110"/>
          </a:xfrm>
          <a:prstGeom prst="rect">
            <a:avLst/>
          </a:prstGeom>
          <a:noFill/>
        </p:spPr>
        <p:txBody>
          <a:bodyPr wrap="square" rtlCol="0">
            <a:spAutoFit/>
          </a:bodyPr>
          <a:lstStyle/>
          <a:p>
            <a:r>
              <a:rPr lang="es-ES" sz="2000" dirty="0" smtClean="0"/>
              <a:t>Relatores Internacionales</a:t>
            </a:r>
            <a:endParaRPr lang="es-ES" sz="2000" dirty="0"/>
          </a:p>
        </p:txBody>
      </p:sp>
      <p:sp>
        <p:nvSpPr>
          <p:cNvPr id="16" name="15 CuadroTexto"/>
          <p:cNvSpPr txBox="1"/>
          <p:nvPr/>
        </p:nvSpPr>
        <p:spPr>
          <a:xfrm>
            <a:off x="35496" y="5805264"/>
            <a:ext cx="2232248" cy="430887"/>
          </a:xfrm>
          <a:prstGeom prst="rect">
            <a:avLst/>
          </a:prstGeom>
          <a:noFill/>
        </p:spPr>
        <p:txBody>
          <a:bodyPr wrap="square" rtlCol="0">
            <a:spAutoFit/>
          </a:bodyPr>
          <a:lstStyle/>
          <a:p>
            <a:pPr algn="ctr"/>
            <a:r>
              <a:rPr lang="es-ES" sz="1100" dirty="0" smtClean="0"/>
              <a:t>Sr. Koishi Kimura, Consultor Sénior  Internacional - Japón</a:t>
            </a:r>
            <a:endParaRPr lang="es-ES" sz="1100" dirty="0"/>
          </a:p>
        </p:txBody>
      </p:sp>
      <p:pic>
        <p:nvPicPr>
          <p:cNvPr id="19" name="18 Imagen" descr="IMG_3948.JPG"/>
          <p:cNvPicPr>
            <a:picLocks noChangeAspect="1"/>
          </p:cNvPicPr>
          <p:nvPr/>
        </p:nvPicPr>
        <p:blipFill>
          <a:blip r:embed="rId6" cstate="print"/>
          <a:stretch>
            <a:fillRect/>
          </a:stretch>
        </p:blipFill>
        <p:spPr>
          <a:xfrm>
            <a:off x="2267744" y="4077072"/>
            <a:ext cx="2088232"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19 CuadroTexto"/>
          <p:cNvSpPr txBox="1"/>
          <p:nvPr/>
        </p:nvSpPr>
        <p:spPr>
          <a:xfrm>
            <a:off x="2195736" y="5805264"/>
            <a:ext cx="2232248" cy="938719"/>
          </a:xfrm>
          <a:prstGeom prst="rect">
            <a:avLst/>
          </a:prstGeom>
          <a:noFill/>
        </p:spPr>
        <p:txBody>
          <a:bodyPr wrap="square" rtlCol="0">
            <a:spAutoFit/>
          </a:bodyPr>
          <a:lstStyle/>
          <a:p>
            <a:pPr algn="ctr"/>
            <a:r>
              <a:rPr lang="es-ES" sz="1100" dirty="0" smtClean="0"/>
              <a:t>Sr. Marcos Allassia, Representante</a:t>
            </a:r>
          </a:p>
          <a:p>
            <a:pPr algn="ctr"/>
            <a:r>
              <a:rPr lang="es-ES" sz="1100" dirty="0" smtClean="0"/>
              <a:t>Instituto Nacional de Tecnología Industrial. </a:t>
            </a:r>
          </a:p>
          <a:p>
            <a:pPr algn="ctr"/>
            <a:r>
              <a:rPr lang="es-ES" sz="1100" dirty="0" smtClean="0"/>
              <a:t>INTI- Rafaela</a:t>
            </a:r>
          </a:p>
          <a:p>
            <a:pPr algn="ctr"/>
            <a:r>
              <a:rPr lang="es-ES" sz="1100" dirty="0" smtClean="0"/>
              <a:t>Argentina </a:t>
            </a:r>
            <a:endParaRPr lang="es-ES" sz="1100" dirty="0"/>
          </a:p>
        </p:txBody>
      </p:sp>
      <p:pic>
        <p:nvPicPr>
          <p:cNvPr id="21" name="20 Imagen" descr="IMG_3958.JPG"/>
          <p:cNvPicPr>
            <a:picLocks noChangeAspect="1"/>
          </p:cNvPicPr>
          <p:nvPr/>
        </p:nvPicPr>
        <p:blipFill>
          <a:blip r:embed="rId7" cstate="print"/>
          <a:stretch>
            <a:fillRect/>
          </a:stretch>
        </p:blipFill>
        <p:spPr>
          <a:xfrm>
            <a:off x="4427984" y="4077072"/>
            <a:ext cx="2304256"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21 CuadroTexto"/>
          <p:cNvSpPr txBox="1"/>
          <p:nvPr/>
        </p:nvSpPr>
        <p:spPr>
          <a:xfrm>
            <a:off x="4355976" y="5805264"/>
            <a:ext cx="2232248" cy="1107996"/>
          </a:xfrm>
          <a:prstGeom prst="rect">
            <a:avLst/>
          </a:prstGeom>
          <a:noFill/>
        </p:spPr>
        <p:txBody>
          <a:bodyPr wrap="square" rtlCol="0">
            <a:spAutoFit/>
          </a:bodyPr>
          <a:lstStyle/>
          <a:p>
            <a:pPr algn="ctr"/>
            <a:r>
              <a:rPr lang="es-ES" sz="1100" dirty="0" smtClean="0"/>
              <a:t>Srta. Fernanda Lópes, Representante </a:t>
            </a:r>
            <a:r>
              <a:rPr lang="es-ES" sz="1100" dirty="0"/>
              <a:t> </a:t>
            </a:r>
            <a:r>
              <a:rPr lang="es-ES" sz="1100" dirty="0" smtClean="0"/>
              <a:t>Federación de Industrias del Estado de Paraná.</a:t>
            </a:r>
          </a:p>
          <a:p>
            <a:pPr algn="ctr"/>
            <a:r>
              <a:rPr lang="es-ES" sz="1100" dirty="0" smtClean="0"/>
              <a:t>FIEP</a:t>
            </a:r>
          </a:p>
          <a:p>
            <a:pPr algn="ctr"/>
            <a:r>
              <a:rPr lang="es-ES" sz="1100" dirty="0" smtClean="0"/>
              <a:t>Brasil </a:t>
            </a:r>
          </a:p>
          <a:p>
            <a:pPr algn="ctr"/>
            <a:endParaRPr lang="es-ES" sz="1100" dirty="0"/>
          </a:p>
        </p:txBody>
      </p:sp>
      <p:pic>
        <p:nvPicPr>
          <p:cNvPr id="23" name="22 Imagen" descr="Graca Maria Simoes.JPG"/>
          <p:cNvPicPr>
            <a:picLocks noChangeAspect="1"/>
          </p:cNvPicPr>
          <p:nvPr/>
        </p:nvPicPr>
        <p:blipFill>
          <a:blip r:embed="rId8" cstate="print"/>
          <a:stretch>
            <a:fillRect/>
          </a:stretch>
        </p:blipFill>
        <p:spPr>
          <a:xfrm>
            <a:off x="6804247" y="4077072"/>
            <a:ext cx="2115101" cy="1728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23 CuadroTexto"/>
          <p:cNvSpPr txBox="1"/>
          <p:nvPr/>
        </p:nvSpPr>
        <p:spPr>
          <a:xfrm>
            <a:off x="6732240" y="5805264"/>
            <a:ext cx="2232248" cy="1107996"/>
          </a:xfrm>
          <a:prstGeom prst="rect">
            <a:avLst/>
          </a:prstGeom>
          <a:noFill/>
        </p:spPr>
        <p:txBody>
          <a:bodyPr wrap="square" rtlCol="0">
            <a:spAutoFit/>
          </a:bodyPr>
          <a:lstStyle/>
          <a:p>
            <a:pPr algn="ctr"/>
            <a:r>
              <a:rPr lang="es-ES" sz="1100" dirty="0" smtClean="0"/>
              <a:t>Sra. Gracia María Simôes, Representante </a:t>
            </a:r>
            <a:r>
              <a:rPr lang="es-ES" sz="1100" dirty="0"/>
              <a:t> </a:t>
            </a:r>
            <a:r>
              <a:rPr lang="es-ES" sz="1100" dirty="0" smtClean="0"/>
              <a:t>Instituto Brasilero para la Calidad y la Productividad -IBQP</a:t>
            </a:r>
          </a:p>
          <a:p>
            <a:pPr algn="ctr"/>
            <a:r>
              <a:rPr lang="es-ES" sz="1100" dirty="0" smtClean="0"/>
              <a:t>Brasil </a:t>
            </a:r>
          </a:p>
          <a:p>
            <a:pPr algn="ctr"/>
            <a:endParaRPr lang="es-ES" sz="1100" dirty="0"/>
          </a:p>
        </p:txBody>
      </p:sp>
      <p:pic>
        <p:nvPicPr>
          <p:cNvPr id="26" name="3 Marcador de contenido" descr="KAIZEN.jpg"/>
          <p:cNvPicPr>
            <a:picLocks noChangeAspect="1"/>
          </p:cNvPicPr>
          <p:nvPr/>
        </p:nvPicPr>
        <p:blipFill>
          <a:blip r:embed="rId9" cstate="print"/>
          <a:stretch>
            <a:fillRect/>
          </a:stretch>
        </p:blipFill>
        <p:spPr>
          <a:xfrm>
            <a:off x="0" y="0"/>
            <a:ext cx="367910" cy="36004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3 CuadroTexto"/>
          <p:cNvSpPr txBox="1"/>
          <p:nvPr/>
        </p:nvSpPr>
        <p:spPr>
          <a:xfrm>
            <a:off x="1331640" y="-27384"/>
            <a:ext cx="6336704" cy="707886"/>
          </a:xfrm>
          <a:prstGeom prst="rect">
            <a:avLst/>
          </a:prstGeom>
          <a:noFill/>
        </p:spPr>
        <p:txBody>
          <a:bodyPr wrap="square" rtlCol="0">
            <a:spAutoFit/>
          </a:bodyPr>
          <a:lstStyle/>
          <a:p>
            <a:pPr algn="ctr"/>
            <a:r>
              <a:rPr lang="es-ES" sz="2000" dirty="0" smtClean="0"/>
              <a:t>Relatores nacionales, Ex becarios JICA, responsables del Proyecto Kaizen Chile.</a:t>
            </a:r>
            <a:endParaRPr lang="es-ES" sz="2000" dirty="0"/>
          </a:p>
        </p:txBody>
      </p:sp>
      <p:sp>
        <p:nvSpPr>
          <p:cNvPr id="6" name="5 CuadroTexto"/>
          <p:cNvSpPr txBox="1"/>
          <p:nvPr/>
        </p:nvSpPr>
        <p:spPr>
          <a:xfrm>
            <a:off x="-108520" y="2631682"/>
            <a:ext cx="2376264" cy="938719"/>
          </a:xfrm>
          <a:prstGeom prst="rect">
            <a:avLst/>
          </a:prstGeom>
          <a:noFill/>
        </p:spPr>
        <p:txBody>
          <a:bodyPr wrap="square" rtlCol="0">
            <a:spAutoFit/>
          </a:bodyPr>
          <a:lstStyle/>
          <a:p>
            <a:pPr algn="ctr"/>
            <a:r>
              <a:rPr lang="es-ES" sz="1100" dirty="0" smtClean="0"/>
              <a:t>Sr. Víctor Hernández,</a:t>
            </a:r>
          </a:p>
          <a:p>
            <a:pPr algn="ctr"/>
            <a:r>
              <a:rPr lang="es-ES" sz="1100" dirty="0" smtClean="0"/>
              <a:t> Asesor Cultura Originaria Ancestral</a:t>
            </a:r>
          </a:p>
          <a:p>
            <a:pPr algn="ctr"/>
            <a:r>
              <a:rPr lang="es-ES" sz="1100" dirty="0" smtClean="0"/>
              <a:t>Consultor Kaizen</a:t>
            </a:r>
          </a:p>
          <a:p>
            <a:pPr algn="ctr"/>
            <a:r>
              <a:rPr lang="es-ES" sz="1100" dirty="0" smtClean="0"/>
              <a:t>Gerente Operaciones </a:t>
            </a:r>
          </a:p>
          <a:p>
            <a:pPr algn="ctr"/>
            <a:r>
              <a:rPr lang="es-ES" sz="1100" dirty="0" smtClean="0"/>
              <a:t>Tiempocero S.A.</a:t>
            </a:r>
            <a:endParaRPr lang="es-ES" sz="1100" dirty="0"/>
          </a:p>
        </p:txBody>
      </p:sp>
      <p:pic>
        <p:nvPicPr>
          <p:cNvPr id="7" name="6 Imagen" descr="Victor.JPG"/>
          <p:cNvPicPr>
            <a:picLocks noChangeAspect="1"/>
          </p:cNvPicPr>
          <p:nvPr/>
        </p:nvPicPr>
        <p:blipFill>
          <a:blip r:embed="rId2" cstate="print"/>
          <a:stretch>
            <a:fillRect/>
          </a:stretch>
        </p:blipFill>
        <p:spPr>
          <a:xfrm>
            <a:off x="108992" y="687467"/>
            <a:ext cx="1872208"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7 Imagen" descr="IMG_3929.JPG"/>
          <p:cNvPicPr>
            <a:picLocks noChangeAspect="1"/>
          </p:cNvPicPr>
          <p:nvPr/>
        </p:nvPicPr>
        <p:blipFill>
          <a:blip r:embed="rId3" cstate="print"/>
          <a:stretch>
            <a:fillRect/>
          </a:stretch>
        </p:blipFill>
        <p:spPr>
          <a:xfrm>
            <a:off x="2133600" y="687466"/>
            <a:ext cx="2232248"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CuadroTexto"/>
          <p:cNvSpPr txBox="1"/>
          <p:nvPr/>
        </p:nvSpPr>
        <p:spPr>
          <a:xfrm>
            <a:off x="2051720" y="2631682"/>
            <a:ext cx="2376264" cy="769441"/>
          </a:xfrm>
          <a:prstGeom prst="rect">
            <a:avLst/>
          </a:prstGeom>
          <a:noFill/>
        </p:spPr>
        <p:txBody>
          <a:bodyPr wrap="square" rtlCol="0">
            <a:spAutoFit/>
          </a:bodyPr>
          <a:lstStyle/>
          <a:p>
            <a:pPr algn="ctr"/>
            <a:r>
              <a:rPr lang="es-ES" sz="1100" dirty="0" smtClean="0"/>
              <a:t>Sr. José M. Santana, </a:t>
            </a:r>
          </a:p>
          <a:p>
            <a:pPr algn="ctr"/>
            <a:r>
              <a:rPr lang="es-ES" sz="1100" dirty="0" smtClean="0"/>
              <a:t>Consultor Kaizen</a:t>
            </a:r>
          </a:p>
          <a:p>
            <a:pPr algn="ctr"/>
            <a:r>
              <a:rPr lang="es-ES" sz="1100" dirty="0" smtClean="0"/>
              <a:t>Director Ejecutivo </a:t>
            </a:r>
          </a:p>
          <a:p>
            <a:pPr algn="ctr"/>
            <a:r>
              <a:rPr lang="es-ES" sz="1100" dirty="0" smtClean="0"/>
              <a:t>Tiempocero S.A.</a:t>
            </a:r>
            <a:endParaRPr lang="es-ES" sz="1100" dirty="0"/>
          </a:p>
        </p:txBody>
      </p:sp>
      <p:sp>
        <p:nvSpPr>
          <p:cNvPr id="11" name="10 CuadroTexto"/>
          <p:cNvSpPr txBox="1"/>
          <p:nvPr/>
        </p:nvSpPr>
        <p:spPr>
          <a:xfrm>
            <a:off x="4355976" y="2631682"/>
            <a:ext cx="2376264" cy="769441"/>
          </a:xfrm>
          <a:prstGeom prst="rect">
            <a:avLst/>
          </a:prstGeom>
          <a:noFill/>
        </p:spPr>
        <p:txBody>
          <a:bodyPr wrap="square" rtlCol="0">
            <a:spAutoFit/>
          </a:bodyPr>
          <a:lstStyle/>
          <a:p>
            <a:pPr algn="ctr"/>
            <a:r>
              <a:rPr lang="es-ES" sz="1100" dirty="0" smtClean="0"/>
              <a:t>Sra. Marcela Figueroa, </a:t>
            </a:r>
          </a:p>
          <a:p>
            <a:pPr algn="ctr"/>
            <a:r>
              <a:rPr lang="es-ES" sz="1100" dirty="0" smtClean="0"/>
              <a:t>Consultor Kaizen</a:t>
            </a:r>
          </a:p>
          <a:p>
            <a:pPr algn="ctr"/>
            <a:r>
              <a:rPr lang="es-ES" sz="1100" dirty="0" smtClean="0"/>
              <a:t>Gerente Comercial </a:t>
            </a:r>
          </a:p>
          <a:p>
            <a:pPr algn="ctr"/>
            <a:r>
              <a:rPr lang="es-ES" sz="1100" dirty="0" smtClean="0"/>
              <a:t>Tiempocero S.A.</a:t>
            </a:r>
            <a:endParaRPr lang="es-ES" sz="1100" dirty="0"/>
          </a:p>
        </p:txBody>
      </p:sp>
      <p:sp>
        <p:nvSpPr>
          <p:cNvPr id="13" name="12 CuadroTexto"/>
          <p:cNvSpPr txBox="1"/>
          <p:nvPr/>
        </p:nvSpPr>
        <p:spPr>
          <a:xfrm>
            <a:off x="6660232" y="2634297"/>
            <a:ext cx="2376264" cy="938719"/>
          </a:xfrm>
          <a:prstGeom prst="rect">
            <a:avLst/>
          </a:prstGeom>
          <a:noFill/>
        </p:spPr>
        <p:txBody>
          <a:bodyPr wrap="square" rtlCol="0">
            <a:spAutoFit/>
          </a:bodyPr>
          <a:lstStyle/>
          <a:p>
            <a:pPr algn="ctr"/>
            <a:r>
              <a:rPr lang="es-ES" sz="1100" dirty="0" smtClean="0"/>
              <a:t>Sr. Felipe Rojas, </a:t>
            </a:r>
          </a:p>
          <a:p>
            <a:pPr algn="ctr"/>
            <a:r>
              <a:rPr lang="es-ES" sz="1100" dirty="0" smtClean="0"/>
              <a:t>Consultor Kaizen</a:t>
            </a:r>
          </a:p>
          <a:p>
            <a:pPr algn="ctr"/>
            <a:r>
              <a:rPr lang="es-ES" sz="1100" dirty="0" smtClean="0"/>
              <a:t>Consultor  de empresas</a:t>
            </a:r>
          </a:p>
          <a:p>
            <a:pPr algn="ctr"/>
            <a:r>
              <a:rPr lang="es-ES" sz="1100" dirty="0" smtClean="0"/>
              <a:t>Implementador ISO </a:t>
            </a:r>
          </a:p>
          <a:p>
            <a:pPr algn="ctr"/>
            <a:r>
              <a:rPr lang="es-ES" sz="1100" dirty="0" smtClean="0"/>
              <a:t>Tiempocero S.A.</a:t>
            </a:r>
            <a:endParaRPr lang="es-ES" sz="1100" dirty="0"/>
          </a:p>
        </p:txBody>
      </p:sp>
      <p:pic>
        <p:nvPicPr>
          <p:cNvPr id="15" name="14 Imagen" descr="IMG_3973.JPG"/>
          <p:cNvPicPr>
            <a:picLocks noChangeAspect="1"/>
          </p:cNvPicPr>
          <p:nvPr/>
        </p:nvPicPr>
        <p:blipFill>
          <a:blip r:embed="rId4" cstate="print"/>
          <a:stretch>
            <a:fillRect/>
          </a:stretch>
        </p:blipFill>
        <p:spPr>
          <a:xfrm>
            <a:off x="107504" y="4437112"/>
            <a:ext cx="2160240" cy="1664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15 CuadroTexto"/>
          <p:cNvSpPr txBox="1"/>
          <p:nvPr/>
        </p:nvSpPr>
        <p:spPr>
          <a:xfrm>
            <a:off x="1331640" y="3820978"/>
            <a:ext cx="6336704" cy="400110"/>
          </a:xfrm>
          <a:prstGeom prst="rect">
            <a:avLst/>
          </a:prstGeom>
          <a:noFill/>
        </p:spPr>
        <p:txBody>
          <a:bodyPr wrap="square" rtlCol="0">
            <a:spAutoFit/>
          </a:bodyPr>
          <a:lstStyle/>
          <a:p>
            <a:pPr algn="ctr"/>
            <a:r>
              <a:rPr lang="es-ES" sz="2000" dirty="0" smtClean="0"/>
              <a:t>Empresas participantes.</a:t>
            </a:r>
            <a:endParaRPr lang="es-ES" sz="2000" dirty="0"/>
          </a:p>
        </p:txBody>
      </p:sp>
      <p:sp>
        <p:nvSpPr>
          <p:cNvPr id="17" name="16 CuadroTexto"/>
          <p:cNvSpPr txBox="1"/>
          <p:nvPr/>
        </p:nvSpPr>
        <p:spPr>
          <a:xfrm>
            <a:off x="288032" y="6093296"/>
            <a:ext cx="1979712" cy="307777"/>
          </a:xfrm>
          <a:prstGeom prst="rect">
            <a:avLst/>
          </a:prstGeom>
          <a:noFill/>
        </p:spPr>
        <p:txBody>
          <a:bodyPr wrap="square" rtlCol="0">
            <a:spAutoFit/>
          </a:bodyPr>
          <a:lstStyle/>
          <a:p>
            <a:r>
              <a:rPr lang="es-ES" sz="1400" dirty="0" smtClean="0"/>
              <a:t>Viña Santa Carolina S.A.</a:t>
            </a:r>
            <a:endParaRPr lang="es-ES" sz="1400" dirty="0"/>
          </a:p>
        </p:txBody>
      </p:sp>
      <p:sp>
        <p:nvSpPr>
          <p:cNvPr id="19" name="18 CuadroTexto"/>
          <p:cNvSpPr txBox="1"/>
          <p:nvPr/>
        </p:nvSpPr>
        <p:spPr>
          <a:xfrm>
            <a:off x="2448272" y="6093296"/>
            <a:ext cx="1979712" cy="307777"/>
          </a:xfrm>
          <a:prstGeom prst="rect">
            <a:avLst/>
          </a:prstGeom>
          <a:noFill/>
        </p:spPr>
        <p:txBody>
          <a:bodyPr wrap="square" rtlCol="0">
            <a:spAutoFit/>
          </a:bodyPr>
          <a:lstStyle/>
          <a:p>
            <a:pPr algn="ctr"/>
            <a:r>
              <a:rPr lang="es-ES" sz="1400" dirty="0" smtClean="0"/>
              <a:t>AncorTecmin S.A.</a:t>
            </a:r>
            <a:endParaRPr lang="es-ES" sz="1400" dirty="0"/>
          </a:p>
        </p:txBody>
      </p:sp>
      <p:pic>
        <p:nvPicPr>
          <p:cNvPr id="20" name="19 Imagen" descr="IMG_4050.JPG"/>
          <p:cNvPicPr>
            <a:picLocks noChangeAspect="1"/>
          </p:cNvPicPr>
          <p:nvPr/>
        </p:nvPicPr>
        <p:blipFill>
          <a:blip r:embed="rId5" cstate="print"/>
          <a:stretch>
            <a:fillRect/>
          </a:stretch>
        </p:blipFill>
        <p:spPr>
          <a:xfrm>
            <a:off x="4644008" y="4437112"/>
            <a:ext cx="2160240" cy="16921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1" name="20 CuadroTexto"/>
          <p:cNvSpPr txBox="1"/>
          <p:nvPr/>
        </p:nvSpPr>
        <p:spPr>
          <a:xfrm>
            <a:off x="4680520" y="6093296"/>
            <a:ext cx="1979712" cy="307777"/>
          </a:xfrm>
          <a:prstGeom prst="rect">
            <a:avLst/>
          </a:prstGeom>
          <a:noFill/>
        </p:spPr>
        <p:txBody>
          <a:bodyPr wrap="square" rtlCol="0">
            <a:spAutoFit/>
          </a:bodyPr>
          <a:lstStyle/>
          <a:p>
            <a:pPr algn="ctr"/>
            <a:r>
              <a:rPr lang="es-ES" sz="1400" dirty="0" smtClean="0"/>
              <a:t>Indura S.A.</a:t>
            </a:r>
            <a:endParaRPr lang="es-ES" sz="1400" dirty="0"/>
          </a:p>
        </p:txBody>
      </p:sp>
      <p:pic>
        <p:nvPicPr>
          <p:cNvPr id="22" name="21 Imagen" descr="SEMINARIO INTERNACIONAL KAIZEN 2011 092.JPG"/>
          <p:cNvPicPr>
            <a:picLocks noChangeAspect="1"/>
          </p:cNvPicPr>
          <p:nvPr/>
        </p:nvPicPr>
        <p:blipFill>
          <a:blip r:embed="rId6" cstate="print"/>
          <a:stretch>
            <a:fillRect/>
          </a:stretch>
        </p:blipFill>
        <p:spPr>
          <a:xfrm>
            <a:off x="6912768" y="4437112"/>
            <a:ext cx="2123728" cy="16648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22 CuadroTexto"/>
          <p:cNvSpPr txBox="1"/>
          <p:nvPr/>
        </p:nvSpPr>
        <p:spPr>
          <a:xfrm>
            <a:off x="6804248" y="6093296"/>
            <a:ext cx="1979712" cy="307777"/>
          </a:xfrm>
          <a:prstGeom prst="rect">
            <a:avLst/>
          </a:prstGeom>
          <a:noFill/>
        </p:spPr>
        <p:txBody>
          <a:bodyPr wrap="square" rtlCol="0">
            <a:spAutoFit/>
          </a:bodyPr>
          <a:lstStyle/>
          <a:p>
            <a:pPr algn="ctr"/>
            <a:r>
              <a:rPr lang="es-ES" sz="1400" dirty="0" smtClean="0"/>
              <a:t>Somela  S.A.</a:t>
            </a:r>
            <a:endParaRPr lang="es-ES" sz="1400" dirty="0"/>
          </a:p>
        </p:txBody>
      </p:sp>
      <p:pic>
        <p:nvPicPr>
          <p:cNvPr id="24" name="23 Imagen" descr="IMG_4022.JPG"/>
          <p:cNvPicPr>
            <a:picLocks noChangeAspect="1"/>
          </p:cNvPicPr>
          <p:nvPr/>
        </p:nvPicPr>
        <p:blipFill>
          <a:blip r:embed="rId7" cstate="print"/>
          <a:stretch>
            <a:fillRect/>
          </a:stretch>
        </p:blipFill>
        <p:spPr>
          <a:xfrm>
            <a:off x="2339752" y="4437112"/>
            <a:ext cx="2232248" cy="171019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7" name="3 Marcador de contenido" descr="KAIZEN.jpg"/>
          <p:cNvPicPr>
            <a:picLocks noChangeAspect="1"/>
          </p:cNvPicPr>
          <p:nvPr/>
        </p:nvPicPr>
        <p:blipFill>
          <a:blip r:embed="rId8" cstate="print"/>
          <a:stretch>
            <a:fillRect/>
          </a:stretch>
        </p:blipFill>
        <p:spPr>
          <a:xfrm>
            <a:off x="0" y="0"/>
            <a:ext cx="367910" cy="360040"/>
          </a:xfrm>
          <a:prstGeom prst="rect">
            <a:avLst/>
          </a:prstGeom>
        </p:spPr>
      </p:pic>
      <p:pic>
        <p:nvPicPr>
          <p:cNvPr id="28" name="Picture 27" descr="Imagen 16.png"/>
          <p:cNvPicPr>
            <a:picLocks noChangeAspect="1"/>
          </p:cNvPicPr>
          <p:nvPr/>
        </p:nvPicPr>
        <p:blipFill>
          <a:blip r:embed="rId9"/>
          <a:stretch>
            <a:fillRect/>
          </a:stretch>
        </p:blipFill>
        <p:spPr>
          <a:xfrm>
            <a:off x="4495800" y="694400"/>
            <a:ext cx="2172079" cy="197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9" name="Picture 28" descr="Imagen 18.png"/>
          <p:cNvPicPr>
            <a:picLocks/>
          </p:cNvPicPr>
          <p:nvPr/>
        </p:nvPicPr>
        <p:blipFill>
          <a:blip r:embed="rId10"/>
          <a:stretch>
            <a:fillRect/>
          </a:stretch>
        </p:blipFill>
        <p:spPr>
          <a:xfrm>
            <a:off x="6781800" y="685800"/>
            <a:ext cx="2221699" cy="19672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74638"/>
            <a:ext cx="8568952" cy="490066"/>
          </a:xfrm>
        </p:spPr>
        <p:txBody>
          <a:bodyPr>
            <a:normAutofit fontScale="90000"/>
          </a:bodyPr>
          <a:lstStyle/>
          <a:p>
            <a:r>
              <a:rPr lang="es-ES" sz="2800" dirty="0" smtClean="0"/>
              <a:t>Presentación de los equipos de QCC, niveles operativos y tácticos</a:t>
            </a:r>
            <a:endParaRPr lang="es-ES" sz="2800" dirty="0"/>
          </a:p>
        </p:txBody>
      </p:sp>
      <p:pic>
        <p:nvPicPr>
          <p:cNvPr id="4" name="3 Imagen" descr="IMG_4034.JPG"/>
          <p:cNvPicPr>
            <a:picLocks noChangeAspect="1"/>
          </p:cNvPicPr>
          <p:nvPr/>
        </p:nvPicPr>
        <p:blipFill>
          <a:blip r:embed="rId2" cstate="print"/>
          <a:stretch>
            <a:fillRect/>
          </a:stretch>
        </p:blipFill>
        <p:spPr>
          <a:xfrm>
            <a:off x="1115616" y="1167135"/>
            <a:ext cx="2448272" cy="183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4 CuadroTexto"/>
          <p:cNvSpPr txBox="1"/>
          <p:nvPr/>
        </p:nvSpPr>
        <p:spPr>
          <a:xfrm>
            <a:off x="971600" y="3039343"/>
            <a:ext cx="2736304" cy="461665"/>
          </a:xfrm>
          <a:prstGeom prst="rect">
            <a:avLst/>
          </a:prstGeom>
          <a:noFill/>
        </p:spPr>
        <p:txBody>
          <a:bodyPr wrap="square" rtlCol="0">
            <a:spAutoFit/>
          </a:bodyPr>
          <a:lstStyle/>
          <a:p>
            <a:pPr algn="ctr"/>
            <a:r>
              <a:rPr lang="es-ES" sz="1200" dirty="0" smtClean="0"/>
              <a:t>Equipo QCC de AncorTecmin S.A.</a:t>
            </a:r>
          </a:p>
          <a:p>
            <a:pPr algn="ctr"/>
            <a:r>
              <a:rPr lang="es-ES" sz="1200" dirty="0" smtClean="0"/>
              <a:t>Nivel Operarios de Línea</a:t>
            </a:r>
            <a:endParaRPr lang="es-ES" sz="1200" dirty="0"/>
          </a:p>
        </p:txBody>
      </p:sp>
      <p:pic>
        <p:nvPicPr>
          <p:cNvPr id="6" name="5 Imagen" descr="IMG_3997.JPG"/>
          <p:cNvPicPr>
            <a:picLocks noChangeAspect="1"/>
          </p:cNvPicPr>
          <p:nvPr/>
        </p:nvPicPr>
        <p:blipFill>
          <a:blip r:embed="rId3" cstate="print"/>
          <a:stretch>
            <a:fillRect/>
          </a:stretch>
        </p:blipFill>
        <p:spPr>
          <a:xfrm>
            <a:off x="5292080" y="1167135"/>
            <a:ext cx="2448272" cy="183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6 CuadroTexto"/>
          <p:cNvSpPr txBox="1"/>
          <p:nvPr/>
        </p:nvSpPr>
        <p:spPr>
          <a:xfrm>
            <a:off x="5148064" y="3039343"/>
            <a:ext cx="2736304" cy="461665"/>
          </a:xfrm>
          <a:prstGeom prst="rect">
            <a:avLst/>
          </a:prstGeom>
          <a:noFill/>
        </p:spPr>
        <p:txBody>
          <a:bodyPr wrap="square" rtlCol="0">
            <a:spAutoFit/>
          </a:bodyPr>
          <a:lstStyle/>
          <a:p>
            <a:pPr algn="ctr"/>
            <a:r>
              <a:rPr lang="es-ES" sz="1200" dirty="0" smtClean="0"/>
              <a:t>Equipo QCC de Viña Santa Carolina S.A.</a:t>
            </a:r>
          </a:p>
          <a:p>
            <a:pPr algn="ctr"/>
            <a:r>
              <a:rPr lang="es-ES" sz="1200" dirty="0" smtClean="0"/>
              <a:t>Nivel Operarios de Línea</a:t>
            </a:r>
            <a:endParaRPr lang="es-ES" sz="1200" dirty="0"/>
          </a:p>
        </p:txBody>
      </p:sp>
      <p:pic>
        <p:nvPicPr>
          <p:cNvPr id="8" name="7 Imagen" descr="IMG_4054.JPG"/>
          <p:cNvPicPr>
            <a:picLocks noChangeAspect="1"/>
          </p:cNvPicPr>
          <p:nvPr/>
        </p:nvPicPr>
        <p:blipFill>
          <a:blip r:embed="rId4" cstate="print"/>
          <a:stretch>
            <a:fillRect/>
          </a:stretch>
        </p:blipFill>
        <p:spPr>
          <a:xfrm>
            <a:off x="5004048" y="3681028"/>
            <a:ext cx="3096344" cy="183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8 CuadroTexto"/>
          <p:cNvSpPr txBox="1"/>
          <p:nvPr/>
        </p:nvSpPr>
        <p:spPr>
          <a:xfrm>
            <a:off x="4860032" y="5517232"/>
            <a:ext cx="3456384" cy="646331"/>
          </a:xfrm>
          <a:prstGeom prst="rect">
            <a:avLst/>
          </a:prstGeom>
          <a:noFill/>
        </p:spPr>
        <p:txBody>
          <a:bodyPr wrap="square" rtlCol="0">
            <a:spAutoFit/>
          </a:bodyPr>
          <a:lstStyle/>
          <a:p>
            <a:pPr algn="ctr"/>
            <a:r>
              <a:rPr lang="es-ES" sz="1200" dirty="0" smtClean="0"/>
              <a:t>Presentación de Indura  S.A.</a:t>
            </a:r>
          </a:p>
          <a:p>
            <a:pPr algn="ctr"/>
            <a:r>
              <a:rPr lang="es-ES" sz="1200" dirty="0" smtClean="0"/>
              <a:t>Aplicación práctica de Técnicas y Herramientas.</a:t>
            </a:r>
          </a:p>
          <a:p>
            <a:pPr algn="ctr"/>
            <a:r>
              <a:rPr lang="es-ES" sz="1200" dirty="0" smtClean="0"/>
              <a:t>Nivel  Táctico</a:t>
            </a:r>
            <a:endParaRPr lang="es-ES" sz="1200" dirty="0"/>
          </a:p>
        </p:txBody>
      </p:sp>
      <p:pic>
        <p:nvPicPr>
          <p:cNvPr id="10" name="9 Imagen" descr="SEMINARIO INTERNACIONAL KAIZEN 2011 090.JPG"/>
          <p:cNvPicPr>
            <a:picLocks noChangeAspect="1"/>
          </p:cNvPicPr>
          <p:nvPr/>
        </p:nvPicPr>
        <p:blipFill>
          <a:blip r:embed="rId5" cstate="print"/>
          <a:stretch>
            <a:fillRect/>
          </a:stretch>
        </p:blipFill>
        <p:spPr>
          <a:xfrm>
            <a:off x="755576" y="3753036"/>
            <a:ext cx="3168352" cy="18362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10 CuadroTexto"/>
          <p:cNvSpPr txBox="1"/>
          <p:nvPr/>
        </p:nvSpPr>
        <p:spPr>
          <a:xfrm>
            <a:off x="611560" y="5590981"/>
            <a:ext cx="3312368" cy="646331"/>
          </a:xfrm>
          <a:prstGeom prst="rect">
            <a:avLst/>
          </a:prstGeom>
          <a:noFill/>
        </p:spPr>
        <p:txBody>
          <a:bodyPr wrap="square" rtlCol="0">
            <a:spAutoFit/>
          </a:bodyPr>
          <a:lstStyle/>
          <a:p>
            <a:pPr algn="ctr"/>
            <a:r>
              <a:rPr lang="es-ES" sz="1200" dirty="0" smtClean="0"/>
              <a:t>Presentación de Somela  S.A.</a:t>
            </a:r>
          </a:p>
          <a:p>
            <a:pPr algn="ctr"/>
            <a:r>
              <a:rPr lang="es-ES" sz="1200" dirty="0" smtClean="0"/>
              <a:t>Aplicación práctica de Técnicas y Herramientas.</a:t>
            </a:r>
          </a:p>
          <a:p>
            <a:pPr algn="ctr"/>
            <a:r>
              <a:rPr lang="es-ES" sz="1200" dirty="0" smtClean="0"/>
              <a:t>Nivel  Táctico</a:t>
            </a:r>
            <a:endParaRPr lang="es-ES" sz="1200" dirty="0"/>
          </a:p>
        </p:txBody>
      </p:sp>
      <p:pic>
        <p:nvPicPr>
          <p:cNvPr id="12" name="3 Marcador de contenido" descr="KAIZEN.jpg"/>
          <p:cNvPicPr>
            <a:picLocks noGrp="1" noChangeAspect="1"/>
          </p:cNvPicPr>
          <p:nvPr>
            <p:ph idx="1"/>
          </p:nvPr>
        </p:nvPicPr>
        <p:blipFill>
          <a:blip r:embed="rId6" cstate="print"/>
          <a:stretch>
            <a:fillRect/>
          </a:stretch>
        </p:blipFill>
        <p:spPr>
          <a:xfrm>
            <a:off x="0" y="0"/>
            <a:ext cx="367910" cy="360040"/>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sz="2800" dirty="0" smtClean="0"/>
              <a:t>Rondas de preguntas a panelistas</a:t>
            </a:r>
            <a:endParaRPr lang="es-ES" sz="2800" dirty="0"/>
          </a:p>
        </p:txBody>
      </p:sp>
      <p:pic>
        <p:nvPicPr>
          <p:cNvPr id="4" name="3 Imagen" descr="SEMINARIO INTERNACIONAL KAIZEN 2011 111.JPG"/>
          <p:cNvPicPr>
            <a:picLocks noChangeAspect="1"/>
          </p:cNvPicPr>
          <p:nvPr/>
        </p:nvPicPr>
        <p:blipFill>
          <a:blip r:embed="rId2" cstate="print"/>
          <a:stretch>
            <a:fillRect/>
          </a:stretch>
        </p:blipFill>
        <p:spPr>
          <a:xfrm>
            <a:off x="323528" y="1196752"/>
            <a:ext cx="4032448"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descr="IMG_3961.JPG"/>
          <p:cNvPicPr>
            <a:picLocks noChangeAspect="1"/>
          </p:cNvPicPr>
          <p:nvPr/>
        </p:nvPicPr>
        <p:blipFill>
          <a:blip r:embed="rId3" cstate="print"/>
          <a:stretch>
            <a:fillRect/>
          </a:stretch>
        </p:blipFill>
        <p:spPr>
          <a:xfrm>
            <a:off x="4572000" y="1196752"/>
            <a:ext cx="4392488" cy="3024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CuadroTexto"/>
          <p:cNvSpPr txBox="1"/>
          <p:nvPr/>
        </p:nvSpPr>
        <p:spPr>
          <a:xfrm>
            <a:off x="827584" y="4345940"/>
            <a:ext cx="3384376" cy="954107"/>
          </a:xfrm>
          <a:prstGeom prst="rect">
            <a:avLst/>
          </a:prstGeom>
          <a:noFill/>
        </p:spPr>
        <p:txBody>
          <a:bodyPr wrap="square" rtlCol="0">
            <a:spAutoFit/>
          </a:bodyPr>
          <a:lstStyle/>
          <a:p>
            <a:pPr algn="ctr"/>
            <a:r>
              <a:rPr lang="es-ES" sz="1400" dirty="0" smtClean="0"/>
              <a:t>Panel  de representantes de  Empresas Nacionales</a:t>
            </a:r>
          </a:p>
          <a:p>
            <a:pPr algn="ctr"/>
            <a:r>
              <a:rPr lang="es-ES" sz="1400" dirty="0" smtClean="0"/>
              <a:t>Somela S.A. – Indura S.A. </a:t>
            </a:r>
            <a:endParaRPr lang="es-ES" sz="1400" dirty="0"/>
          </a:p>
          <a:p>
            <a:pPr algn="ctr"/>
            <a:r>
              <a:rPr lang="es-ES" sz="1400" dirty="0" smtClean="0"/>
              <a:t>Santa Carolina S.A. – Ancortecmin S.A.</a:t>
            </a:r>
            <a:endParaRPr lang="es-ES" sz="1400" dirty="0"/>
          </a:p>
        </p:txBody>
      </p:sp>
      <p:sp>
        <p:nvSpPr>
          <p:cNvPr id="7" name="6 CuadroTexto"/>
          <p:cNvSpPr txBox="1"/>
          <p:nvPr/>
        </p:nvSpPr>
        <p:spPr>
          <a:xfrm>
            <a:off x="5148064" y="4345940"/>
            <a:ext cx="3312368" cy="738664"/>
          </a:xfrm>
          <a:prstGeom prst="rect">
            <a:avLst/>
          </a:prstGeom>
          <a:noFill/>
        </p:spPr>
        <p:txBody>
          <a:bodyPr wrap="square" rtlCol="0">
            <a:spAutoFit/>
          </a:bodyPr>
          <a:lstStyle/>
          <a:p>
            <a:pPr algn="ctr"/>
            <a:r>
              <a:rPr lang="es-ES" sz="1400" dirty="0" smtClean="0"/>
              <a:t>Panel  de representantes públicos y  privados Latinoamericanos y del Japón</a:t>
            </a:r>
          </a:p>
          <a:p>
            <a:pPr algn="ctr"/>
            <a:r>
              <a:rPr lang="es-ES" sz="1400" dirty="0" smtClean="0"/>
              <a:t>Argentina – Brasil  - Japón</a:t>
            </a:r>
            <a:endParaRPr lang="es-ES" sz="1400" dirty="0"/>
          </a:p>
        </p:txBody>
      </p:sp>
      <p:pic>
        <p:nvPicPr>
          <p:cNvPr id="8" name="3 Marcador de contenido" descr="KAIZEN.jpg"/>
          <p:cNvPicPr>
            <a:picLocks noGrp="1" noChangeAspect="1"/>
          </p:cNvPicPr>
          <p:nvPr>
            <p:ph idx="1"/>
          </p:nvPr>
        </p:nvPicPr>
        <p:blipFill>
          <a:blip r:embed="rId4" cstate="print"/>
          <a:stretch>
            <a:fillRect/>
          </a:stretch>
        </p:blipFill>
        <p:spPr>
          <a:xfrm>
            <a:off x="0" y="0"/>
            <a:ext cx="367910" cy="36004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1 Título"/>
          <p:cNvSpPr>
            <a:spLocks noGrp="1"/>
          </p:cNvSpPr>
          <p:nvPr>
            <p:ph type="title"/>
          </p:nvPr>
        </p:nvSpPr>
        <p:spPr>
          <a:xfrm>
            <a:off x="152400" y="76200"/>
            <a:ext cx="8229600" cy="634082"/>
          </a:xfrm>
        </p:spPr>
        <p:txBody>
          <a:bodyPr>
            <a:normAutofit/>
          </a:bodyPr>
          <a:lstStyle/>
          <a:p>
            <a:r>
              <a:rPr lang="es-ES" sz="2800" dirty="0" smtClean="0"/>
              <a:t>Público Asistente al Seminario</a:t>
            </a:r>
            <a:endParaRPr lang="es-ES" sz="2800" dirty="0"/>
          </a:p>
        </p:txBody>
      </p:sp>
      <p:pic>
        <p:nvPicPr>
          <p:cNvPr id="11" name="3 Marcador de contenido" descr="KAIZEN.jpg"/>
          <p:cNvPicPr>
            <a:picLocks noGrp="1" noChangeAspect="1"/>
          </p:cNvPicPr>
          <p:nvPr>
            <p:ph idx="1"/>
          </p:nvPr>
        </p:nvPicPr>
        <p:blipFill>
          <a:blip r:embed="rId2" cstate="print"/>
          <a:stretch>
            <a:fillRect/>
          </a:stretch>
        </p:blipFill>
        <p:spPr>
          <a:xfrm>
            <a:off x="0" y="0"/>
            <a:ext cx="367910" cy="360040"/>
          </a:xfrm>
        </p:spPr>
      </p:pic>
      <p:pic>
        <p:nvPicPr>
          <p:cNvPr id="15" name="Picture 14" descr="Imagen 5.png"/>
          <p:cNvPicPr>
            <a:picLocks noChangeAspect="1"/>
          </p:cNvPicPr>
          <p:nvPr/>
        </p:nvPicPr>
        <p:blipFill>
          <a:blip r:embed="rId3"/>
          <a:stretch>
            <a:fillRect/>
          </a:stretch>
        </p:blipFill>
        <p:spPr>
          <a:xfrm rot="20856711">
            <a:off x="788869" y="3934859"/>
            <a:ext cx="3522867" cy="20982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 name="Picture 16" descr="Imagen 6.png"/>
          <p:cNvPicPr>
            <a:picLocks noChangeAspect="1"/>
          </p:cNvPicPr>
          <p:nvPr/>
        </p:nvPicPr>
        <p:blipFill>
          <a:blip r:embed="rId4"/>
          <a:stretch>
            <a:fillRect/>
          </a:stretch>
        </p:blipFill>
        <p:spPr>
          <a:xfrm rot="21105480">
            <a:off x="202004" y="982211"/>
            <a:ext cx="3234596" cy="2253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9" name="Picture 18" descr="Imagen 7.png"/>
          <p:cNvPicPr>
            <a:picLocks noChangeAspect="1"/>
          </p:cNvPicPr>
          <p:nvPr/>
        </p:nvPicPr>
        <p:blipFill>
          <a:blip r:embed="rId5"/>
          <a:stretch>
            <a:fillRect/>
          </a:stretch>
        </p:blipFill>
        <p:spPr>
          <a:xfrm rot="1771022">
            <a:off x="5754055" y="1255323"/>
            <a:ext cx="3211872" cy="22419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 name="Picture 19" descr="Imagen 8.png"/>
          <p:cNvPicPr>
            <a:picLocks noChangeAspect="1"/>
          </p:cNvPicPr>
          <p:nvPr/>
        </p:nvPicPr>
        <p:blipFill>
          <a:blip r:embed="rId6"/>
          <a:stretch>
            <a:fillRect/>
          </a:stretch>
        </p:blipFill>
        <p:spPr>
          <a:xfrm rot="21137788">
            <a:off x="4631755" y="3671579"/>
            <a:ext cx="3772973" cy="22824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 name="Picture 20" descr="Imagen 9.png"/>
          <p:cNvPicPr>
            <a:picLocks noChangeAspect="1"/>
          </p:cNvPicPr>
          <p:nvPr/>
        </p:nvPicPr>
        <p:blipFill>
          <a:blip r:embed="rId7"/>
          <a:stretch>
            <a:fillRect/>
          </a:stretch>
        </p:blipFill>
        <p:spPr>
          <a:xfrm rot="1056261">
            <a:off x="3231812" y="1244176"/>
            <a:ext cx="2795143" cy="16483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Imagen 14.png"/>
          <p:cNvPicPr>
            <a:picLocks noChangeAspect="1"/>
          </p:cNvPicPr>
          <p:nvPr/>
        </p:nvPicPr>
        <p:blipFill>
          <a:blip r:embed="rId2"/>
          <a:stretch>
            <a:fillRect/>
          </a:stretch>
        </p:blipFill>
        <p:spPr>
          <a:xfrm>
            <a:off x="2590800" y="4422821"/>
            <a:ext cx="3978385" cy="23589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Imagen 19.png"/>
          <p:cNvPicPr>
            <a:picLocks noChangeAspect="1"/>
          </p:cNvPicPr>
          <p:nvPr/>
        </p:nvPicPr>
        <p:blipFill>
          <a:blip r:embed="rId3"/>
          <a:stretch>
            <a:fillRect/>
          </a:stretch>
        </p:blipFill>
        <p:spPr>
          <a:xfrm>
            <a:off x="5395377" y="2334023"/>
            <a:ext cx="3139023" cy="20093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Title 6"/>
          <p:cNvSpPr>
            <a:spLocks noGrp="1"/>
          </p:cNvSpPr>
          <p:nvPr>
            <p:ph type="title"/>
          </p:nvPr>
        </p:nvSpPr>
        <p:spPr>
          <a:xfrm>
            <a:off x="1524000" y="76200"/>
            <a:ext cx="6172200" cy="715962"/>
          </a:xfrm>
        </p:spPr>
        <p:txBody>
          <a:bodyPr>
            <a:normAutofit/>
          </a:bodyPr>
          <a:lstStyle/>
          <a:p>
            <a:r>
              <a:rPr lang="es-ES_tradnl" sz="3200" dirty="0" smtClean="0"/>
              <a:t>Invitados Especiales</a:t>
            </a:r>
            <a:endParaRPr lang="es-ES_tradnl" sz="3200" dirty="0"/>
          </a:p>
        </p:txBody>
      </p:sp>
      <p:sp>
        <p:nvSpPr>
          <p:cNvPr id="8" name="Rectangle 7"/>
          <p:cNvSpPr/>
          <p:nvPr/>
        </p:nvSpPr>
        <p:spPr>
          <a:xfrm>
            <a:off x="1752600" y="762000"/>
            <a:ext cx="6019800" cy="1323439"/>
          </a:xfrm>
          <a:prstGeom prst="rect">
            <a:avLst/>
          </a:prstGeom>
        </p:spPr>
        <p:txBody>
          <a:bodyPr wrap="square">
            <a:spAutoFit/>
          </a:bodyPr>
          <a:lstStyle/>
          <a:p>
            <a:r>
              <a:rPr lang="en-US" sz="2000" dirty="0" smtClean="0"/>
              <a:t>Para </a:t>
            </a:r>
            <a:r>
              <a:rPr lang="en-US" sz="2000" dirty="0" err="1" smtClean="0"/>
              <a:t>nosotros</a:t>
            </a:r>
            <a:r>
              <a:rPr lang="en-US" sz="2000" dirty="0" smtClean="0"/>
              <a:t> </a:t>
            </a:r>
            <a:r>
              <a:rPr lang="en-US" sz="2000" dirty="0" err="1" smtClean="0"/>
              <a:t>fué</a:t>
            </a:r>
            <a:r>
              <a:rPr lang="en-US" sz="2000" dirty="0" smtClean="0"/>
              <a:t> </a:t>
            </a:r>
            <a:r>
              <a:rPr lang="en-US" sz="2000" dirty="0" err="1" smtClean="0"/>
              <a:t>una</a:t>
            </a:r>
            <a:r>
              <a:rPr lang="en-US" sz="2000" dirty="0" smtClean="0"/>
              <a:t> </a:t>
            </a:r>
            <a:r>
              <a:rPr lang="en-US" sz="2000" dirty="0" err="1" smtClean="0"/>
              <a:t>gran</a:t>
            </a:r>
            <a:r>
              <a:rPr lang="en-US" sz="2000" dirty="0" smtClean="0"/>
              <a:t> </a:t>
            </a:r>
            <a:r>
              <a:rPr lang="en-US" sz="2000" dirty="0" err="1" smtClean="0"/>
              <a:t>alegría</a:t>
            </a:r>
            <a:r>
              <a:rPr lang="en-US" sz="2000" dirty="0" smtClean="0"/>
              <a:t> </a:t>
            </a:r>
            <a:r>
              <a:rPr lang="en-US" sz="2000" dirty="0" err="1" smtClean="0"/>
              <a:t>que</a:t>
            </a:r>
            <a:r>
              <a:rPr lang="en-US" sz="2000" dirty="0" smtClean="0"/>
              <a:t> </a:t>
            </a:r>
            <a:r>
              <a:rPr lang="en-US" sz="2000" dirty="0" err="1" smtClean="0"/>
              <a:t>hayan</a:t>
            </a:r>
            <a:r>
              <a:rPr lang="en-US" sz="2000" dirty="0" smtClean="0"/>
              <a:t> </a:t>
            </a:r>
            <a:r>
              <a:rPr lang="en-US" sz="2000" dirty="0" err="1" smtClean="0"/>
              <a:t>podido</a:t>
            </a:r>
            <a:r>
              <a:rPr lang="en-US" sz="2000" dirty="0" smtClean="0"/>
              <a:t> </a:t>
            </a:r>
            <a:r>
              <a:rPr lang="en-US" sz="2000" dirty="0" err="1" smtClean="0"/>
              <a:t>asistir</a:t>
            </a:r>
            <a:r>
              <a:rPr lang="en-US" sz="2000" dirty="0" smtClean="0"/>
              <a:t> </a:t>
            </a:r>
            <a:r>
              <a:rPr lang="en-US" sz="2000" dirty="0" err="1" smtClean="0"/>
              <a:t>trabajadores</a:t>
            </a:r>
            <a:r>
              <a:rPr lang="en-US" sz="2000" dirty="0" smtClean="0"/>
              <a:t>, </a:t>
            </a:r>
            <a:r>
              <a:rPr lang="en-US" sz="2000" dirty="0" err="1" smtClean="0"/>
              <a:t>empresarios</a:t>
            </a:r>
            <a:r>
              <a:rPr lang="en-US" sz="2000" dirty="0" smtClean="0"/>
              <a:t>, </a:t>
            </a:r>
            <a:r>
              <a:rPr lang="en-US" sz="2000" dirty="0" err="1" smtClean="0"/>
              <a:t>representantes</a:t>
            </a:r>
            <a:r>
              <a:rPr lang="en-US" sz="2000" dirty="0" smtClean="0"/>
              <a:t> de la armada, </a:t>
            </a:r>
            <a:r>
              <a:rPr lang="en-US" sz="2000" dirty="0" err="1" smtClean="0"/>
              <a:t>ejercito</a:t>
            </a:r>
            <a:r>
              <a:rPr lang="en-US" sz="2000" dirty="0" smtClean="0"/>
              <a:t> </a:t>
            </a:r>
            <a:r>
              <a:rPr lang="en-US" sz="2000" dirty="0" err="1" smtClean="0"/>
              <a:t>y</a:t>
            </a:r>
            <a:r>
              <a:rPr lang="en-US" sz="2000" dirty="0" smtClean="0"/>
              <a:t> un ex </a:t>
            </a:r>
            <a:r>
              <a:rPr lang="en-US" sz="2000" dirty="0" err="1" smtClean="0"/>
              <a:t>ministro</a:t>
            </a:r>
            <a:r>
              <a:rPr lang="en-US" sz="2000" dirty="0" smtClean="0"/>
              <a:t> de </a:t>
            </a:r>
            <a:r>
              <a:rPr lang="en-US" sz="2000" dirty="0" err="1" smtClean="0"/>
              <a:t>salud</a:t>
            </a:r>
            <a:r>
              <a:rPr lang="en-US" sz="2000" dirty="0" smtClean="0"/>
              <a:t>. </a:t>
            </a:r>
          </a:p>
          <a:p>
            <a:r>
              <a:rPr lang="en-US" sz="2000" dirty="0" smtClean="0"/>
              <a:t>                              Chile lo </a:t>
            </a:r>
            <a:r>
              <a:rPr lang="en-US" sz="2000" dirty="0" err="1" smtClean="0"/>
              <a:t>hacemos</a:t>
            </a:r>
            <a:r>
              <a:rPr lang="en-US" sz="2000" dirty="0" smtClean="0"/>
              <a:t> </a:t>
            </a:r>
            <a:r>
              <a:rPr lang="en-US" sz="2000" dirty="0" err="1" smtClean="0"/>
              <a:t>todos</a:t>
            </a:r>
            <a:r>
              <a:rPr lang="en-US" sz="2000" dirty="0" smtClean="0"/>
              <a:t>….</a:t>
            </a:r>
            <a:endParaRPr lang="es-ES_tradnl" sz="2000" dirty="0"/>
          </a:p>
        </p:txBody>
      </p:sp>
      <p:pic>
        <p:nvPicPr>
          <p:cNvPr id="9" name="Picture 8" descr="Imagen 12.png"/>
          <p:cNvPicPr>
            <a:picLocks noChangeAspect="1"/>
          </p:cNvPicPr>
          <p:nvPr/>
        </p:nvPicPr>
        <p:blipFill>
          <a:blip r:embed="rId4"/>
          <a:stretch>
            <a:fillRect/>
          </a:stretch>
        </p:blipFill>
        <p:spPr>
          <a:xfrm>
            <a:off x="555048" y="2286000"/>
            <a:ext cx="3635952" cy="20199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3 Marcador de contenido" descr="KAIZEN.jpg"/>
          <p:cNvPicPr>
            <a:picLocks noChangeAspect="1"/>
          </p:cNvPicPr>
          <p:nvPr/>
        </p:nvPicPr>
        <p:blipFill>
          <a:blip r:embed="rId5" cstate="print"/>
          <a:stretch>
            <a:fillRect/>
          </a:stretch>
        </p:blipFill>
        <p:spPr>
          <a:xfrm>
            <a:off x="0" y="0"/>
            <a:ext cx="367910" cy="3600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1 Título"/>
          <p:cNvSpPr>
            <a:spLocks noGrp="1"/>
          </p:cNvSpPr>
          <p:nvPr>
            <p:ph type="title"/>
          </p:nvPr>
        </p:nvSpPr>
        <p:spPr>
          <a:xfrm>
            <a:off x="457200" y="-99392"/>
            <a:ext cx="8229600" cy="1143000"/>
          </a:xfrm>
        </p:spPr>
        <p:txBody>
          <a:bodyPr>
            <a:noAutofit/>
          </a:bodyPr>
          <a:lstStyle/>
          <a:p>
            <a:r>
              <a:rPr lang="es-ES" sz="2000" dirty="0" smtClean="0"/>
              <a:t>Reuniones de comitiva extranjera con autoridades y organismos   nacionales </a:t>
            </a:r>
            <a:br>
              <a:rPr lang="es-ES" sz="2000" dirty="0" smtClean="0"/>
            </a:br>
            <a:r>
              <a:rPr lang="es-ES" sz="2000" dirty="0" smtClean="0"/>
              <a:t>(IBQP de Brasil –  INTI de Argentina)</a:t>
            </a:r>
            <a:endParaRPr lang="es-ES" sz="2000" dirty="0"/>
          </a:p>
        </p:txBody>
      </p:sp>
      <p:pic>
        <p:nvPicPr>
          <p:cNvPr id="5" name="4 Imagen" descr="IMG_3822.JPG"/>
          <p:cNvPicPr>
            <a:picLocks noChangeAspect="1"/>
          </p:cNvPicPr>
          <p:nvPr/>
        </p:nvPicPr>
        <p:blipFill>
          <a:blip r:embed="rId2" cstate="print"/>
          <a:stretch>
            <a:fillRect/>
          </a:stretch>
        </p:blipFill>
        <p:spPr>
          <a:xfrm>
            <a:off x="683568" y="980728"/>
            <a:ext cx="2520280" cy="1890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CuadroTexto"/>
          <p:cNvSpPr txBox="1"/>
          <p:nvPr/>
        </p:nvSpPr>
        <p:spPr>
          <a:xfrm>
            <a:off x="395536" y="2852936"/>
            <a:ext cx="3096344" cy="461665"/>
          </a:xfrm>
          <a:prstGeom prst="rect">
            <a:avLst/>
          </a:prstGeom>
          <a:noFill/>
        </p:spPr>
        <p:txBody>
          <a:bodyPr wrap="square" rtlCol="0">
            <a:spAutoFit/>
          </a:bodyPr>
          <a:lstStyle/>
          <a:p>
            <a:pPr algn="ctr"/>
            <a:r>
              <a:rPr lang="es-ES" sz="1200" dirty="0" smtClean="0"/>
              <a:t>Reunión con directores del Colegio de Ingenieros de Chile A.G.</a:t>
            </a:r>
            <a:endParaRPr lang="es-ES" sz="1200" dirty="0"/>
          </a:p>
        </p:txBody>
      </p:sp>
      <p:pic>
        <p:nvPicPr>
          <p:cNvPr id="7" name="6 Imagen" descr="IMG_3817.JPG"/>
          <p:cNvPicPr>
            <a:picLocks noChangeAspect="1"/>
          </p:cNvPicPr>
          <p:nvPr/>
        </p:nvPicPr>
        <p:blipFill>
          <a:blip r:embed="rId3" cstate="print"/>
          <a:stretch>
            <a:fillRect/>
          </a:stretch>
        </p:blipFill>
        <p:spPr>
          <a:xfrm>
            <a:off x="3275856" y="980728"/>
            <a:ext cx="2621091" cy="1872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7 CuadroTexto"/>
          <p:cNvSpPr txBox="1"/>
          <p:nvPr/>
        </p:nvSpPr>
        <p:spPr>
          <a:xfrm>
            <a:off x="2987824" y="2852936"/>
            <a:ext cx="3240360" cy="461665"/>
          </a:xfrm>
          <a:prstGeom prst="rect">
            <a:avLst/>
          </a:prstGeom>
          <a:noFill/>
        </p:spPr>
        <p:txBody>
          <a:bodyPr wrap="square" rtlCol="0">
            <a:spAutoFit/>
          </a:bodyPr>
          <a:lstStyle/>
          <a:p>
            <a:pPr algn="ctr"/>
            <a:r>
              <a:rPr lang="es-ES" sz="1200" dirty="0" smtClean="0"/>
              <a:t>Reunión con Director Ejecutivo de</a:t>
            </a:r>
          </a:p>
          <a:p>
            <a:pPr algn="ctr"/>
            <a:r>
              <a:rPr lang="es-ES" sz="1200" dirty="0" smtClean="0"/>
              <a:t> Chile Calidad.</a:t>
            </a:r>
            <a:endParaRPr lang="es-ES" sz="1200" dirty="0"/>
          </a:p>
        </p:txBody>
      </p:sp>
      <p:sp>
        <p:nvSpPr>
          <p:cNvPr id="10" name="9 CuadroTexto"/>
          <p:cNvSpPr txBox="1"/>
          <p:nvPr/>
        </p:nvSpPr>
        <p:spPr>
          <a:xfrm>
            <a:off x="5724128" y="2852936"/>
            <a:ext cx="3240360" cy="461665"/>
          </a:xfrm>
          <a:prstGeom prst="rect">
            <a:avLst/>
          </a:prstGeom>
          <a:noFill/>
        </p:spPr>
        <p:txBody>
          <a:bodyPr wrap="square" rtlCol="0">
            <a:spAutoFit/>
          </a:bodyPr>
          <a:lstStyle/>
          <a:p>
            <a:pPr algn="ctr"/>
            <a:r>
              <a:rPr lang="es-ES" sz="1200" dirty="0" smtClean="0"/>
              <a:t>Reunión con representante residente de</a:t>
            </a:r>
          </a:p>
          <a:p>
            <a:pPr algn="ctr"/>
            <a:r>
              <a:rPr lang="es-ES" sz="1200" dirty="0" smtClean="0"/>
              <a:t> JICA en Chile</a:t>
            </a:r>
          </a:p>
        </p:txBody>
      </p:sp>
      <p:sp>
        <p:nvSpPr>
          <p:cNvPr id="12" name="11 CuadroTexto"/>
          <p:cNvSpPr txBox="1"/>
          <p:nvPr/>
        </p:nvSpPr>
        <p:spPr>
          <a:xfrm>
            <a:off x="395536" y="5271591"/>
            <a:ext cx="3096344" cy="646331"/>
          </a:xfrm>
          <a:prstGeom prst="rect">
            <a:avLst/>
          </a:prstGeom>
          <a:noFill/>
        </p:spPr>
        <p:txBody>
          <a:bodyPr wrap="square" rtlCol="0">
            <a:spAutoFit/>
          </a:bodyPr>
          <a:lstStyle/>
          <a:p>
            <a:pPr algn="ctr"/>
            <a:r>
              <a:rPr lang="es-ES" sz="1200" dirty="0" smtClean="0"/>
              <a:t>Reunión con  representante de la Unidad de Capacitación  de la Universidad Católica de Chile</a:t>
            </a:r>
            <a:endParaRPr lang="es-ES" sz="1200" dirty="0"/>
          </a:p>
        </p:txBody>
      </p:sp>
      <p:pic>
        <p:nvPicPr>
          <p:cNvPr id="2050" name="Picture 2" descr="C:\Users\Victor\Downloads\DSC09041.JPG"/>
          <p:cNvPicPr>
            <a:picLocks noChangeAspect="1" noChangeArrowheads="1"/>
          </p:cNvPicPr>
          <p:nvPr/>
        </p:nvPicPr>
        <p:blipFill>
          <a:blip r:embed="rId4" cstate="print"/>
          <a:srcRect/>
          <a:stretch>
            <a:fillRect/>
          </a:stretch>
        </p:blipFill>
        <p:spPr bwMode="auto">
          <a:xfrm>
            <a:off x="683568" y="3356992"/>
            <a:ext cx="2664296" cy="1890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14 Imagen" descr="DSC09051.JPG"/>
          <p:cNvPicPr>
            <a:picLocks noChangeAspect="1"/>
          </p:cNvPicPr>
          <p:nvPr/>
        </p:nvPicPr>
        <p:blipFill>
          <a:blip r:embed="rId5" cstate="print"/>
          <a:stretch>
            <a:fillRect/>
          </a:stretch>
        </p:blipFill>
        <p:spPr>
          <a:xfrm>
            <a:off x="6012160" y="980728"/>
            <a:ext cx="2520280" cy="18902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3 Marcador de contenido" descr="KAIZEN.jpg"/>
          <p:cNvPicPr>
            <a:picLocks noGrp="1" noChangeAspect="1"/>
          </p:cNvPicPr>
          <p:nvPr>
            <p:ph idx="1"/>
          </p:nvPr>
        </p:nvPicPr>
        <p:blipFill>
          <a:blip r:embed="rId6" cstate="print"/>
          <a:stretch>
            <a:fillRect/>
          </a:stretch>
        </p:blipFill>
        <p:spPr>
          <a:xfrm>
            <a:off x="0" y="0"/>
            <a:ext cx="367910" cy="360040"/>
          </a:xfrm>
        </p:spPr>
      </p:pic>
      <p:pic>
        <p:nvPicPr>
          <p:cNvPr id="14" name="Picture 13" descr="DSC09001.jpg"/>
          <p:cNvPicPr>
            <a:picLocks noChangeAspect="1"/>
          </p:cNvPicPr>
          <p:nvPr/>
        </p:nvPicPr>
        <p:blipFill>
          <a:blip r:embed="rId7"/>
          <a:stretch>
            <a:fillRect/>
          </a:stretch>
        </p:blipFill>
        <p:spPr>
          <a:xfrm>
            <a:off x="5562600" y="3352800"/>
            <a:ext cx="3043945" cy="19362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7" name="Rectangle 16"/>
          <p:cNvSpPr>
            <a:spLocks noChangeAspect="1"/>
          </p:cNvSpPr>
          <p:nvPr/>
        </p:nvSpPr>
        <p:spPr>
          <a:xfrm>
            <a:off x="6110605" y="5257800"/>
            <a:ext cx="2195195" cy="457200"/>
          </a:xfrm>
          <a:prstGeom prst="rect">
            <a:avLst/>
          </a:prstGeom>
        </p:spPr>
        <p:txBody>
          <a:bodyPr wrap="square">
            <a:spAutoFit/>
          </a:bodyPr>
          <a:lstStyle/>
          <a:p>
            <a:pPr algn="ctr"/>
            <a:r>
              <a:rPr lang="es-ES" sz="1200" dirty="0" smtClean="0"/>
              <a:t>Reunión con  representante de Corfo y Chile Calidad</a:t>
            </a:r>
            <a:endParaRPr lang="es-ES"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1092</TotalTime>
  <Words>711</Words>
  <Application>Microsoft Office PowerPoint</Application>
  <PresentationFormat>On-screen Show (4:3)</PresentationFormat>
  <Paragraphs>86</Paragraphs>
  <Slides>12</Slides>
  <Notes>0</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Tema de Office</vt:lpstr>
      <vt:lpstr>Slide 1</vt:lpstr>
      <vt:lpstr>Slide 2</vt:lpstr>
      <vt:lpstr>Slide 3</vt:lpstr>
      <vt:lpstr>Slide 4</vt:lpstr>
      <vt:lpstr>Presentación de los equipos de QCC, niveles operativos y tácticos</vt:lpstr>
      <vt:lpstr>Rondas de preguntas a panelistas</vt:lpstr>
      <vt:lpstr>Público Asistente al Seminario</vt:lpstr>
      <vt:lpstr>Invitados Especiales</vt:lpstr>
      <vt:lpstr>Reuniones de comitiva extranjera con autoridades y organismos   nacionales  (IBQP de Brasil –  INTI de Argentina)</vt:lpstr>
      <vt:lpstr>Actividades de comitiva extranjera a empresas  nacionales  (Brasil – Argentina)</vt:lpstr>
      <vt:lpstr>Slide 11</vt:lpstr>
      <vt:lpstr>Mesas de dialogo de Consultores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Victor</dc:creator>
  <cp:lastModifiedBy>Julio Antonio Muga Catalan</cp:lastModifiedBy>
  <cp:revision>112</cp:revision>
  <dcterms:created xsi:type="dcterms:W3CDTF">2011-04-01T03:15:23Z</dcterms:created>
  <dcterms:modified xsi:type="dcterms:W3CDTF">2011-04-01T03:16:08Z</dcterms:modified>
</cp:coreProperties>
</file>